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78"/>
  </p:notesMasterIdLst>
  <p:handoutMasterIdLst>
    <p:handoutMasterId r:id="rId79"/>
  </p:handoutMasterIdLst>
  <p:sldIdLst>
    <p:sldId id="1130" r:id="rId2"/>
    <p:sldId id="1322" r:id="rId3"/>
    <p:sldId id="1323" r:id="rId4"/>
    <p:sldId id="1371" r:id="rId5"/>
    <p:sldId id="1328" r:id="rId6"/>
    <p:sldId id="1318" r:id="rId7"/>
    <p:sldId id="1319" r:id="rId8"/>
    <p:sldId id="1330" r:id="rId9"/>
    <p:sldId id="1311" r:id="rId10"/>
    <p:sldId id="1167" r:id="rId11"/>
    <p:sldId id="1358" r:id="rId12"/>
    <p:sldId id="1359" r:id="rId13"/>
    <p:sldId id="1360" r:id="rId14"/>
    <p:sldId id="1361" r:id="rId15"/>
    <p:sldId id="1362" r:id="rId16"/>
    <p:sldId id="1363" r:id="rId17"/>
    <p:sldId id="1364" r:id="rId18"/>
    <p:sldId id="1365" r:id="rId19"/>
    <p:sldId id="1366" r:id="rId20"/>
    <p:sldId id="1367" r:id="rId21"/>
    <p:sldId id="1368" r:id="rId22"/>
    <p:sldId id="1369" r:id="rId23"/>
    <p:sldId id="1370" r:id="rId24"/>
    <p:sldId id="1186" r:id="rId25"/>
    <p:sldId id="1325" r:id="rId26"/>
    <p:sldId id="1327" r:id="rId27"/>
    <p:sldId id="1294" r:id="rId28"/>
    <p:sldId id="1324" r:id="rId29"/>
    <p:sldId id="1332" r:id="rId30"/>
    <p:sldId id="1329" r:id="rId31"/>
    <p:sldId id="1331" r:id="rId32"/>
    <p:sldId id="1333" r:id="rId33"/>
    <p:sldId id="1334" r:id="rId34"/>
    <p:sldId id="1335" r:id="rId35"/>
    <p:sldId id="1336" r:id="rId36"/>
    <p:sldId id="1373" r:id="rId37"/>
    <p:sldId id="1378" r:id="rId38"/>
    <p:sldId id="1379" r:id="rId39"/>
    <p:sldId id="1380" r:id="rId40"/>
    <p:sldId id="1381" r:id="rId41"/>
    <p:sldId id="1382" r:id="rId42"/>
    <p:sldId id="1383" r:id="rId43"/>
    <p:sldId id="1384" r:id="rId44"/>
    <p:sldId id="1421" r:id="rId45"/>
    <p:sldId id="1385" r:id="rId46"/>
    <p:sldId id="1422" r:id="rId47"/>
    <p:sldId id="1409" r:id="rId48"/>
    <p:sldId id="1413" r:id="rId49"/>
    <p:sldId id="1414" r:id="rId50"/>
    <p:sldId id="1415" r:id="rId51"/>
    <p:sldId id="1416" r:id="rId52"/>
    <p:sldId id="1417" r:id="rId53"/>
    <p:sldId id="1418" r:id="rId54"/>
    <p:sldId id="1419" r:id="rId55"/>
    <p:sldId id="1420" r:id="rId56"/>
    <p:sldId id="1337" r:id="rId57"/>
    <p:sldId id="1338" r:id="rId58"/>
    <p:sldId id="1340" r:id="rId59"/>
    <p:sldId id="1344" r:id="rId60"/>
    <p:sldId id="1341" r:id="rId61"/>
    <p:sldId id="1343" r:id="rId62"/>
    <p:sldId id="1375" r:id="rId63"/>
    <p:sldId id="1345" r:id="rId64"/>
    <p:sldId id="1339" r:id="rId65"/>
    <p:sldId id="1347" r:id="rId66"/>
    <p:sldId id="1348" r:id="rId67"/>
    <p:sldId id="1376" r:id="rId68"/>
    <p:sldId id="1349" r:id="rId69"/>
    <p:sldId id="1351" r:id="rId70"/>
    <p:sldId id="1352" r:id="rId71"/>
    <p:sldId id="1353" r:id="rId72"/>
    <p:sldId id="1355" r:id="rId73"/>
    <p:sldId id="1356" r:id="rId74"/>
    <p:sldId id="1357" r:id="rId75"/>
    <p:sldId id="1309" r:id="rId76"/>
    <p:sldId id="1253" r:id="rId77"/>
  </p:sldIdLst>
  <p:sldSz cx="9144000" cy="5143500" type="screen16x9"/>
  <p:notesSz cx="6807200" cy="9939338"/>
  <p:embeddedFontLst>
    <p:embeddedFont>
      <p:font typeface="나눔바른고딕" panose="020B0600000101010101" charset="-127"/>
      <p:regular r:id="rId80"/>
      <p:bold r:id="rId81"/>
    </p:embeddedFont>
    <p:embeddedFont>
      <p:font typeface="HY견고딕" panose="02030600000101010101" pitchFamily="18" charset="-127"/>
      <p:regular r:id="rId82"/>
    </p:embeddedFont>
    <p:embeddedFont>
      <p:font typeface="HY울릉도M" panose="02030600000101010101" pitchFamily="18" charset="-127"/>
      <p:regular r:id="rId83"/>
    </p:embeddedFont>
    <p:embeddedFont>
      <p:font typeface="HY헤드라인M" panose="02030600000101010101" pitchFamily="18" charset="-127"/>
      <p:regular r:id="rId84"/>
    </p:embeddedFont>
    <p:embeddedFont>
      <p:font typeface="MS PGothic" panose="020B0600070205080204" pitchFamily="34" charset="-128"/>
      <p:regular r:id="rId85"/>
    </p:embeddedFont>
    <p:embeddedFont>
      <p:font typeface="맑은 고딕" panose="020B0503020000020004" pitchFamily="50" charset="-127"/>
      <p:regular r:id="rId86"/>
      <p:bold r:id="rId87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1pPr>
    <a:lvl2pPr marL="389626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2pPr>
    <a:lvl3pPr marL="779252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3pPr>
    <a:lvl4pPr marL="1168878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4pPr>
    <a:lvl5pPr marL="1558503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5pPr>
    <a:lvl6pPr marL="1948129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6pPr>
    <a:lvl7pPr marL="2337755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7pPr>
    <a:lvl8pPr marL="2727381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8pPr>
    <a:lvl9pPr marL="3117007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78">
          <p15:clr>
            <a:srgbClr val="A4A3A4"/>
          </p15:clr>
        </p15:guide>
        <p15:guide id="2" orient="horz" pos="89">
          <p15:clr>
            <a:srgbClr val="A4A3A4"/>
          </p15:clr>
        </p15:guide>
        <p15:guide id="3" orient="horz" pos="338">
          <p15:clr>
            <a:srgbClr val="A4A3A4"/>
          </p15:clr>
        </p15:guide>
        <p15:guide id="4" orient="horz" pos="736">
          <p15:clr>
            <a:srgbClr val="A4A3A4"/>
          </p15:clr>
        </p15:guide>
        <p15:guide id="5" orient="horz" pos="2981">
          <p15:clr>
            <a:srgbClr val="A4A3A4"/>
          </p15:clr>
        </p15:guide>
        <p15:guide id="6" orient="horz" pos="1620">
          <p15:clr>
            <a:srgbClr val="A4A3A4"/>
          </p15:clr>
        </p15:guide>
        <p15:guide id="7" pos="2880">
          <p15:clr>
            <a:srgbClr val="A4A3A4"/>
          </p15:clr>
        </p15:guide>
        <p15:guide id="8" pos="242">
          <p15:clr>
            <a:srgbClr val="A4A3A4"/>
          </p15:clr>
        </p15:guide>
        <p15:guide id="9" pos="5518">
          <p15:clr>
            <a:srgbClr val="A4A3A4"/>
          </p15:clr>
        </p15:guide>
        <p15:guide id="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0">
          <p15:clr>
            <a:srgbClr val="A4A3A4"/>
          </p15:clr>
        </p15:guide>
        <p15:guide id="3" orient="horz" pos="3131">
          <p15:clr>
            <a:srgbClr val="A4A3A4"/>
          </p15:clr>
        </p15:guide>
        <p15:guide id="4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6C97"/>
    <a:srgbClr val="9FA1A0"/>
    <a:srgbClr val="F95135"/>
    <a:srgbClr val="FFFF99"/>
    <a:srgbClr val="000000"/>
    <a:srgbClr val="00347F"/>
    <a:srgbClr val="CCCCFF"/>
    <a:srgbClr val="FFFFFF"/>
    <a:srgbClr val="009999"/>
    <a:srgbClr val="109B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87" autoAdjust="0"/>
    <p:restoredTop sz="96488" autoAdjust="0"/>
  </p:normalViewPr>
  <p:slideViewPr>
    <p:cSldViewPr showGuides="1">
      <p:cViewPr varScale="1">
        <p:scale>
          <a:sx n="108" d="100"/>
          <a:sy n="108" d="100"/>
        </p:scale>
        <p:origin x="126" y="1890"/>
      </p:cViewPr>
      <p:guideLst>
        <p:guide orient="horz" pos="1178"/>
        <p:guide orient="horz" pos="89"/>
        <p:guide orient="horz" pos="338"/>
        <p:guide orient="horz" pos="736"/>
        <p:guide orient="horz" pos="2981"/>
        <p:guide orient="horz" pos="1620"/>
        <p:guide pos="2880"/>
        <p:guide pos="242"/>
        <p:guide pos="5518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56"/>
    </p:cViewPr>
  </p:sorterViewPr>
  <p:notesViewPr>
    <p:cSldViewPr showGuides="1">
      <p:cViewPr varScale="1">
        <p:scale>
          <a:sx n="78" d="100"/>
          <a:sy n="78" d="100"/>
        </p:scale>
        <p:origin x="-3366" y="-90"/>
      </p:cViewPr>
      <p:guideLst>
        <p:guide orient="horz" pos="3127"/>
        <p:guide pos="2140"/>
        <p:guide orient="horz" pos="3131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5.fntdata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87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3.fntdata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4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효관" userId="5d412245-c878-4bfb-b3ad-7c3e81fe34ff" providerId="ADAL" clId="{356CEC9C-4E98-4422-ACC2-02996CB2FADF}"/>
    <pc:docChg chg="custSel delSld modSld">
      <pc:chgData name="김효관" userId="5d412245-c878-4bfb-b3ad-7c3e81fe34ff" providerId="ADAL" clId="{356CEC9C-4E98-4422-ACC2-02996CB2FADF}" dt="2019-04-15T09:24:33.703" v="3" actId="478"/>
      <pc:docMkLst>
        <pc:docMk/>
      </pc:docMkLst>
      <pc:sldChg chg="modSp">
        <pc:chgData name="김효관" userId="5d412245-c878-4bfb-b3ad-7c3e81fe34ff" providerId="ADAL" clId="{356CEC9C-4E98-4422-ACC2-02996CB2FADF}" dt="2019-04-15T09:22:41.644" v="0" actId="6549"/>
        <pc:sldMkLst>
          <pc:docMk/>
          <pc:sldMk cId="2669191191" sldId="1322"/>
        </pc:sldMkLst>
        <pc:graphicFrameChg chg="modGraphic">
          <ac:chgData name="김효관" userId="5d412245-c878-4bfb-b3ad-7c3e81fe34ff" providerId="ADAL" clId="{356CEC9C-4E98-4422-ACC2-02996CB2FADF}" dt="2019-04-15T09:22:41.644" v="0" actId="6549"/>
          <ac:graphicFrameMkLst>
            <pc:docMk/>
            <pc:sldMk cId="2669191191" sldId="1322"/>
            <ac:graphicFrameMk id="4" creationId="{9DC59FA7-A62C-4D3D-ABA2-C04263C79AC2}"/>
          </ac:graphicFrameMkLst>
        </pc:graphicFrameChg>
      </pc:sldChg>
      <pc:sldChg chg="modSp">
        <pc:chgData name="김효관" userId="5d412245-c878-4bfb-b3ad-7c3e81fe34ff" providerId="ADAL" clId="{356CEC9C-4E98-4422-ACC2-02996CB2FADF}" dt="2019-04-15T09:22:46.687" v="1" actId="6549"/>
        <pc:sldMkLst>
          <pc:docMk/>
          <pc:sldMk cId="2762719089" sldId="1323"/>
        </pc:sldMkLst>
        <pc:graphicFrameChg chg="modGraphic">
          <ac:chgData name="김효관" userId="5d412245-c878-4bfb-b3ad-7c3e81fe34ff" providerId="ADAL" clId="{356CEC9C-4E98-4422-ACC2-02996CB2FADF}" dt="2019-04-15T09:22:46.687" v="1" actId="6549"/>
          <ac:graphicFrameMkLst>
            <pc:docMk/>
            <pc:sldMk cId="2762719089" sldId="1323"/>
            <ac:graphicFrameMk id="4" creationId="{9DC59FA7-A62C-4D3D-ABA2-C04263C79AC2}"/>
          </ac:graphicFrameMkLst>
        </pc:graphicFrameChg>
      </pc:sldChg>
      <pc:sldChg chg="delSp">
        <pc:chgData name="김효관" userId="5d412245-c878-4bfb-b3ad-7c3e81fe34ff" providerId="ADAL" clId="{356CEC9C-4E98-4422-ACC2-02996CB2FADF}" dt="2019-04-15T09:24:33.703" v="3" actId="478"/>
        <pc:sldMkLst>
          <pc:docMk/>
          <pc:sldMk cId="3416624946" sldId="1343"/>
        </pc:sldMkLst>
        <pc:spChg chg="del">
          <ac:chgData name="김효관" userId="5d412245-c878-4bfb-b3ad-7c3e81fe34ff" providerId="ADAL" clId="{356CEC9C-4E98-4422-ACC2-02996CB2FADF}" dt="2019-04-15T09:24:33.703" v="3" actId="478"/>
          <ac:spMkLst>
            <pc:docMk/>
            <pc:sldMk cId="3416624946" sldId="1343"/>
            <ac:spMk id="2" creationId="{00000000-0000-0000-0000-000000000000}"/>
          </ac:spMkLst>
        </pc:spChg>
      </pc:sldChg>
      <pc:sldChg chg="del">
        <pc:chgData name="김효관" userId="5d412245-c878-4bfb-b3ad-7c3e81fe34ff" providerId="ADAL" clId="{356CEC9C-4E98-4422-ACC2-02996CB2FADF}" dt="2019-04-15T09:22:57.246" v="2" actId="2696"/>
        <pc:sldMkLst>
          <pc:docMk/>
          <pc:sldMk cId="595521668" sldId="137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8262" y="0"/>
            <a:ext cx="2948938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41814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8262" y="9441814"/>
            <a:ext cx="2948938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6A0A4519-0FD1-4133-A005-87BF60362A8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2521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672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6125"/>
            <a:ext cx="6626225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403" y="4722498"/>
            <a:ext cx="5446396" cy="447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</a:t>
            </a:r>
            <a:r>
              <a:rPr lang="en-US" altLang="ko-KR" noProof="0"/>
              <a:t> </a:t>
            </a:r>
            <a:r>
              <a:rPr lang="ko-KR" altLang="en-US" noProof="0"/>
              <a:t>텍스트</a:t>
            </a:r>
            <a:r>
              <a:rPr lang="en-US" altLang="ko-KR" noProof="0"/>
              <a:t> </a:t>
            </a:r>
            <a:r>
              <a:rPr lang="ko-KR" altLang="en-US" noProof="0"/>
              <a:t>스타일을</a:t>
            </a:r>
            <a:r>
              <a:rPr lang="en-US" altLang="ko-KR" noProof="0"/>
              <a:t> </a:t>
            </a:r>
            <a:r>
              <a:rPr lang="ko-KR" altLang="en-US" noProof="0"/>
              <a:t>편집합니다</a:t>
            </a:r>
            <a:endParaRPr lang="en-US" altLang="ko-KR" noProof="0"/>
          </a:p>
          <a:p>
            <a:pPr lvl="1"/>
            <a:r>
              <a:rPr lang="ko-KR" altLang="en-US" noProof="0"/>
              <a:t>둘째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2"/>
            <a:r>
              <a:rPr lang="ko-KR" altLang="en-US" noProof="0"/>
              <a:t>셋째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3"/>
            <a:r>
              <a:rPr lang="ko-KR" altLang="en-US" noProof="0"/>
              <a:t>넷째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4"/>
            <a:r>
              <a:rPr lang="ko-KR" altLang="en-US" noProof="0"/>
              <a:t>다섯째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0226"/>
            <a:ext cx="294893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672" y="9440226"/>
            <a:ext cx="294893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2ACB5612-EA7D-459E-9558-DAC4A607271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0605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1pPr>
    <a:lvl2pPr marL="389626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2pPr>
    <a:lvl3pPr marL="779252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3pPr>
    <a:lvl4pPr marL="1168878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4pPr>
    <a:lvl5pPr marL="1558503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5pPr>
    <a:lvl6pPr marL="1948129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79468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2967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828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9417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3303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544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31202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9906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2738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1994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5204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34728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93007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5153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74985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84298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31955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21674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24050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4358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38961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3608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9465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32844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0312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818769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355686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096896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89259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399493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286235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237259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24098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4137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974906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14888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89468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8026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29150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23211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59059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6362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94806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6884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58237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84726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90829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78829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76349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8484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132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96049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7962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8516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</p:spPr>
        <p:txBody>
          <a:bodyPr lIns="77925" tIns="38963" rIns="77925" bIns="38963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77925" tIns="38963" rIns="77925" bIns="38963"/>
          <a:lstStyle>
            <a:lvl1pPr marL="0" indent="0" algn="ctr">
              <a:buNone/>
              <a:defRPr>
                <a:latin typeface="돋움"/>
                <a:ea typeface="돋움"/>
                <a:cs typeface="돋움"/>
              </a:defRPr>
            </a:lvl1pPr>
            <a:lvl2pPr marL="389626" indent="0" algn="ctr">
              <a:buNone/>
              <a:defRPr/>
            </a:lvl2pPr>
            <a:lvl3pPr marL="779252" indent="0" algn="ctr">
              <a:buNone/>
              <a:defRPr/>
            </a:lvl3pPr>
            <a:lvl4pPr marL="1168878" indent="0" algn="ctr">
              <a:buNone/>
              <a:defRPr/>
            </a:lvl4pPr>
            <a:lvl5pPr marL="1558503" indent="0" algn="ctr">
              <a:buNone/>
              <a:defRPr/>
            </a:lvl5pPr>
            <a:lvl6pPr marL="1948129" indent="0" algn="ctr">
              <a:buNone/>
              <a:defRPr/>
            </a:lvl6pPr>
            <a:lvl7pPr marL="2337755" indent="0" algn="ctr">
              <a:buNone/>
              <a:defRPr/>
            </a:lvl7pPr>
            <a:lvl8pPr marL="2727381" indent="0" algn="ctr">
              <a:buNone/>
              <a:defRPr/>
            </a:lvl8pPr>
            <a:lvl9pPr marL="3117007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9761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8732" r:id="rId1"/>
    <p:sldLayoutId id="2147488738" r:id="rId2"/>
  </p:sldLayoutIdLst>
  <p:transition/>
  <p:hf hdr="0" ftr="0" dt="0"/>
  <p:txStyles>
    <p:titleStyle>
      <a:lvl1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1pPr>
      <a:lvl2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2pPr>
      <a:lvl3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3pPr>
      <a:lvl4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4pPr>
      <a:lvl5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5pPr>
      <a:lvl6pPr marL="633142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6pPr>
      <a:lvl7pPr marL="1022768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7pPr>
      <a:lvl8pPr marL="1412394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8pPr>
      <a:lvl9pPr marL="1802020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9pPr>
    </p:titleStyle>
    <p:bodyStyle>
      <a:lvl1pPr marL="259751" indent="-259751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q"/>
        <a:tabLst>
          <a:tab pos="227282" algn="l"/>
          <a:tab pos="340923" algn="l"/>
        </a:tabLst>
        <a:defRPr kumimoji="1" sz="1400">
          <a:solidFill>
            <a:srgbClr val="000000"/>
          </a:solidFill>
          <a:latin typeface="돋움" pitchFamily="50" charset="-127"/>
          <a:ea typeface="돋움" pitchFamily="50" charset="-127"/>
          <a:cs typeface="돋움"/>
        </a:defRPr>
      </a:lvl1pPr>
      <a:lvl2pPr marL="430212" indent="-227282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–"/>
        <a:tabLst>
          <a:tab pos="227282" algn="l"/>
          <a:tab pos="340923" algn="l"/>
        </a:tabLst>
        <a:defRPr kumimoji="1" sz="14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2pPr>
      <a:lvl3pPr marL="625025" indent="-211047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•"/>
        <a:tabLst>
          <a:tab pos="227282" algn="l"/>
          <a:tab pos="340923" algn="l"/>
        </a:tabLst>
        <a:defRPr kumimoji="1" sz="12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3pPr>
      <a:lvl4pPr marL="771134" indent="-129875" algn="l" rtl="0" eaLnBrk="0" fontAlgn="base" latinLnBrk="1" hangingPunct="0"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–"/>
        <a:tabLst>
          <a:tab pos="227282" algn="l"/>
          <a:tab pos="340923" algn="l"/>
        </a:tabLst>
        <a:defRPr kumimoji="1" sz="1200">
          <a:solidFill>
            <a:srgbClr val="000000"/>
          </a:solidFill>
          <a:latin typeface="굴림" pitchFamily="50" charset="-127"/>
          <a:ea typeface="굴림" pitchFamily="50" charset="-127"/>
          <a:cs typeface="굴림" pitchFamily="-108" charset="-127"/>
        </a:defRPr>
      </a:lvl4pPr>
      <a:lvl5pPr marL="2376989" indent="-389626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50" charset="-127"/>
          <a:ea typeface="굴림" pitchFamily="50" charset="-127"/>
          <a:cs typeface="굴림" pitchFamily="-108" charset="-127"/>
        </a:defRPr>
      </a:lvl5pPr>
      <a:lvl6pPr marL="2766614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6pPr>
      <a:lvl7pPr marL="3156240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7pPr>
      <a:lvl8pPr marL="3545866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8pPr>
      <a:lvl9pPr marL="3935492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9pPr>
    </p:bodyStyle>
    <p:otherStyle>
      <a:defPPr>
        <a:defRPr lang="en-US"/>
      </a:defPPr>
      <a:lvl1pPr marL="0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5045" y="627534"/>
            <a:ext cx="81243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관계데이터의 개념 및 무결성 제약조건</a:t>
            </a:r>
            <a:endParaRPr lang="en-US" altLang="ko-KR" sz="400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데이터관계 </a:t>
            </a:r>
            <a:r>
              <a:rPr lang="en-US" altLang="ko-KR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조회하기</a:t>
            </a:r>
            <a:r>
              <a:rPr lang="en-US" altLang="ko-KR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40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4" t="25370" b="49701"/>
          <a:stretch/>
        </p:blipFill>
        <p:spPr>
          <a:xfrm>
            <a:off x="5894219" y="1644864"/>
            <a:ext cx="2985166" cy="116114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6876256" y="2818972"/>
            <a:ext cx="2003129" cy="400110"/>
            <a:chOff x="6876256" y="2818972"/>
            <a:chExt cx="2003129" cy="400110"/>
          </a:xfrm>
        </p:grpSpPr>
        <p:sp>
          <p:nvSpPr>
            <p:cNvPr id="4" name="직사각형 3"/>
            <p:cNvSpPr/>
            <p:nvPr/>
          </p:nvSpPr>
          <p:spPr>
            <a:xfrm>
              <a:off x="7776198" y="2818972"/>
              <a:ext cx="11031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spc="6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479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김효관</a:t>
              </a:r>
              <a:endParaRPr lang="en-US" altLang="ko-KR" sz="200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 flipV="1">
              <a:off x="6876256" y="2896898"/>
              <a:ext cx="1" cy="288634"/>
            </a:xfrm>
            <a:prstGeom prst="line">
              <a:avLst/>
            </a:prstGeom>
            <a:ln>
              <a:solidFill>
                <a:srgbClr val="0047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134575"/>
            <a:ext cx="6300192" cy="159654"/>
          </a:xfrm>
          <a:prstGeom prst="rect">
            <a:avLst/>
          </a:prstGeom>
          <a:gradFill flip="none" rotWithShape="1">
            <a:gsLst>
              <a:gs pos="0">
                <a:srgbClr val="588FD5"/>
              </a:gs>
              <a:gs pos="100000">
                <a:srgbClr val="55C9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09675" y="134573"/>
            <a:ext cx="2295525" cy="159654"/>
          </a:xfrm>
          <a:prstGeom prst="parallelogram">
            <a:avLst>
              <a:gd name="adj" fmla="val 84408"/>
            </a:avLst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0" y="51470"/>
            <a:ext cx="6300192" cy="0"/>
          </a:xfrm>
          <a:prstGeom prst="line">
            <a:avLst/>
          </a:prstGeom>
          <a:ln>
            <a:solidFill>
              <a:srgbClr val="509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4" y="-895834"/>
            <a:ext cx="4608975" cy="607823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94982" y="923228"/>
            <a:ext cx="2700930" cy="714704"/>
            <a:chOff x="3564911" y="823258"/>
            <a:chExt cx="2700930" cy="714704"/>
          </a:xfrm>
        </p:grpSpPr>
        <p:sp>
          <p:nvSpPr>
            <p:cNvPr id="15" name="직사각형 14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 dirty="0">
                  <a:ln w="50800">
                    <a:solidFill>
                      <a:prstClr val="white"/>
                    </a:solidFill>
                  </a:ln>
                  <a:solidFill>
                    <a:srgbClr val="0F6287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 dirty="0">
                <a:ln w="50800">
                  <a:solidFill>
                    <a:prstClr val="white"/>
                  </a:solidFill>
                </a:ln>
                <a:solidFill>
                  <a:srgbClr val="0F628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16CA1"/>
                      </a:gs>
                      <a:gs pos="50000">
                        <a:srgbClr val="30549C"/>
                      </a:gs>
                      <a:gs pos="49000">
                        <a:srgbClr val="016CA1"/>
                      </a:gs>
                      <a:gs pos="100000">
                        <a:srgbClr val="30549C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16CA1"/>
                    </a:gs>
                    <a:gs pos="50000">
                      <a:srgbClr val="30549C"/>
                    </a:gs>
                    <a:gs pos="49000">
                      <a:srgbClr val="016CA1"/>
                    </a:gs>
                    <a:gs pos="100000">
                      <a:srgbClr val="30549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E8EB67-24E7-4545-AD54-B9CA4F7A72D1}"/>
              </a:ext>
            </a:extLst>
          </p:cNvPr>
          <p:cNvGrpSpPr/>
          <p:nvPr/>
        </p:nvGrpSpPr>
        <p:grpSpPr>
          <a:xfrm>
            <a:off x="680569" y="2385144"/>
            <a:ext cx="5043559" cy="474638"/>
            <a:chOff x="680569" y="1797813"/>
            <a:chExt cx="5043559" cy="474638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708747" y="1842691"/>
              <a:ext cx="5015381" cy="384880"/>
            </a:xfrm>
            <a:prstGeom prst="roundRect">
              <a:avLst>
                <a:gd name="adj" fmla="val 38023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7" name="그룹 18"/>
            <p:cNvGrpSpPr>
              <a:grpSpLocks/>
            </p:cNvGrpSpPr>
            <p:nvPr/>
          </p:nvGrpSpPr>
          <p:grpSpPr bwMode="auto">
            <a:xfrm>
              <a:off x="680569" y="1817705"/>
              <a:ext cx="539750" cy="434852"/>
              <a:chOff x="1328347" y="2337753"/>
              <a:chExt cx="541775" cy="535025"/>
            </a:xfrm>
          </p:grpSpPr>
          <p:sp>
            <p:nvSpPr>
              <p:cNvPr id="18" name="모서리가 둥근 직사각형 17"/>
              <p:cNvSpPr/>
              <p:nvPr/>
            </p:nvSpPr>
            <p:spPr>
              <a:xfrm>
                <a:off x="1328347" y="2337753"/>
                <a:ext cx="541775" cy="535025"/>
              </a:xfrm>
              <a:prstGeom prst="roundRect">
                <a:avLst>
                  <a:gd name="adj" fmla="val 3232"/>
                </a:avLst>
              </a:prstGeom>
              <a:solidFill>
                <a:schemeClr val="bg1">
                  <a:lumMod val="50000"/>
                  <a:alpha val="1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042872">
                  <a:defRPr/>
                </a:pPr>
                <a:endParaRPr lang="ko-KR" altLang="en-US" sz="16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모서리가 둥근 직사각형 18"/>
              <p:cNvSpPr/>
              <p:nvPr/>
            </p:nvSpPr>
            <p:spPr>
              <a:xfrm>
                <a:off x="1356631" y="2360655"/>
                <a:ext cx="484393" cy="484312"/>
              </a:xfrm>
              <a:prstGeom prst="roundRect">
                <a:avLst>
                  <a:gd name="adj" fmla="val 3971"/>
                </a:avLst>
              </a:prstGeom>
              <a:gradFill flip="none" rotWithShape="1">
                <a:gsLst>
                  <a:gs pos="100000">
                    <a:srgbClr val="5A95DB"/>
                  </a:gs>
                  <a:gs pos="0">
                    <a:srgbClr val="578DD3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innerShdw blurRad="38100">
                  <a:srgbClr val="002060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042872">
                  <a:defRPr/>
                </a:pPr>
                <a:endParaRPr lang="ko-KR" altLang="en-US" sz="16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1342520" y="2371907"/>
                <a:ext cx="519928" cy="18000"/>
              </a:xfrm>
              <a:prstGeom prst="ellipse">
                <a:avLst/>
              </a:prstGeom>
              <a:gradFill>
                <a:gsLst>
                  <a:gs pos="49600">
                    <a:srgbClr val="FFFFFF"/>
                  </a:gs>
                  <a:gs pos="0">
                    <a:srgbClr val="333333">
                      <a:alpha val="0"/>
                    </a:srgbClr>
                  </a:gs>
                  <a:gs pos="100000">
                    <a:srgbClr val="5F5F5F">
                      <a:alpha val="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042872">
                  <a:defRPr/>
                </a:pPr>
                <a:endParaRPr lang="ko-KR" altLang="en-US" sz="16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자유형 20"/>
              <p:cNvSpPr/>
              <p:nvPr/>
            </p:nvSpPr>
            <p:spPr>
              <a:xfrm>
                <a:off x="1371371" y="2374956"/>
                <a:ext cx="457321" cy="437587"/>
              </a:xfrm>
              <a:custGeom>
                <a:avLst/>
                <a:gdLst>
                  <a:gd name="connsiteX0" fmla="*/ 0 w 444500"/>
                  <a:gd name="connsiteY0" fmla="*/ 0 h 444500"/>
                  <a:gd name="connsiteX1" fmla="*/ 444500 w 444500"/>
                  <a:gd name="connsiteY1" fmla="*/ 444500 h 444500"/>
                  <a:gd name="connsiteX2" fmla="*/ 438150 w 444500"/>
                  <a:gd name="connsiteY2" fmla="*/ 25400 h 444500"/>
                  <a:gd name="connsiteX3" fmla="*/ 0 w 444500"/>
                  <a:gd name="connsiteY3" fmla="*/ 0 h 444500"/>
                  <a:gd name="connsiteX0" fmla="*/ 0 w 457383"/>
                  <a:gd name="connsiteY0" fmla="*/ 0 h 444500"/>
                  <a:gd name="connsiteX1" fmla="*/ 444500 w 457383"/>
                  <a:gd name="connsiteY1" fmla="*/ 444500 h 444500"/>
                  <a:gd name="connsiteX2" fmla="*/ 457200 w 457383"/>
                  <a:gd name="connsiteY2" fmla="*/ 6350 h 444500"/>
                  <a:gd name="connsiteX3" fmla="*/ 0 w 457383"/>
                  <a:gd name="connsiteY3" fmla="*/ 0 h 444500"/>
                  <a:gd name="connsiteX0" fmla="*/ 0 w 457584"/>
                  <a:gd name="connsiteY0" fmla="*/ 0 h 444500"/>
                  <a:gd name="connsiteX1" fmla="*/ 454025 w 457584"/>
                  <a:gd name="connsiteY1" fmla="*/ 444500 h 444500"/>
                  <a:gd name="connsiteX2" fmla="*/ 457200 w 457584"/>
                  <a:gd name="connsiteY2" fmla="*/ 6350 h 444500"/>
                  <a:gd name="connsiteX3" fmla="*/ 0 w 457584"/>
                  <a:gd name="connsiteY3" fmla="*/ 0 h 444500"/>
                  <a:gd name="connsiteX0" fmla="*/ 0 w 466725"/>
                  <a:gd name="connsiteY0" fmla="*/ 0 h 441325"/>
                  <a:gd name="connsiteX1" fmla="*/ 466725 w 466725"/>
                  <a:gd name="connsiteY1" fmla="*/ 441325 h 441325"/>
                  <a:gd name="connsiteX2" fmla="*/ 457200 w 466725"/>
                  <a:gd name="connsiteY2" fmla="*/ 6350 h 441325"/>
                  <a:gd name="connsiteX3" fmla="*/ 0 w 466725"/>
                  <a:gd name="connsiteY3" fmla="*/ 0 h 441325"/>
                  <a:gd name="connsiteX0" fmla="*/ 0 w 457584"/>
                  <a:gd name="connsiteY0" fmla="*/ 0 h 438150"/>
                  <a:gd name="connsiteX1" fmla="*/ 454025 w 457584"/>
                  <a:gd name="connsiteY1" fmla="*/ 438150 h 438150"/>
                  <a:gd name="connsiteX2" fmla="*/ 457200 w 457584"/>
                  <a:gd name="connsiteY2" fmla="*/ 6350 h 438150"/>
                  <a:gd name="connsiteX3" fmla="*/ 0 w 457584"/>
                  <a:gd name="connsiteY3" fmla="*/ 0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584" h="438150">
                    <a:moveTo>
                      <a:pt x="0" y="0"/>
                    </a:moveTo>
                    <a:lnTo>
                      <a:pt x="454025" y="438150"/>
                    </a:lnTo>
                    <a:cubicBezTo>
                      <a:pt x="451908" y="298450"/>
                      <a:pt x="459317" y="146050"/>
                      <a:pt x="457200" y="63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042872">
                  <a:defRPr/>
                </a:pPr>
                <a:endParaRPr lang="ko-KR" altLang="en-US" sz="16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68151" y="1797813"/>
              <a:ext cx="364500" cy="474638"/>
            </a:xfrm>
            <a:prstGeom prst="rect">
              <a:avLst/>
            </a:prstGeom>
            <a:noFill/>
            <a:effectLst>
              <a:outerShdw blurRad="127000" algn="ctr" rotWithShape="0">
                <a:prstClr val="black">
                  <a:alpha val="60000"/>
                </a:prstClr>
              </a:outerShdw>
            </a:effectLst>
          </p:spPr>
          <p:txBody>
            <a:bodyPr wrap="none" lIns="104287" tIns="52144" rIns="104287" bIns="52144" anchor="ctr">
              <a:spAutoFit/>
            </a:bodyPr>
            <a:lstStyle/>
            <a:p>
              <a:pPr algn="ctr" defTabSz="1042872">
                <a:defRPr/>
              </a:pPr>
              <a:r>
                <a:rPr lang="en-US" altLang="ko-KR" sz="240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HY견고딕" pitchFamily="18" charset="-127"/>
                  <a:cs typeface="Times New Roman" pitchFamily="18" charset="0"/>
                </a:rPr>
                <a:t>2</a:t>
              </a:r>
              <a:endParaRPr lang="ko-KR" altLang="en-US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263443" y="1811801"/>
              <a:ext cx="1672253" cy="4524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  <a:defRPr lang="ko-KR" altLang="en-US"/>
              </a:pPr>
              <a:r>
                <a:rPr lang="ko-KR" altLang="en-US" sz="18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조회하기</a:t>
              </a:r>
              <a:endPara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0" y="428610"/>
            <a:ext cx="8892480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교육목표</a:t>
            </a:r>
            <a:r>
              <a:rPr lang="en-US" altLang="ko-KR" sz="20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데이터의 관계에대해 알아보고 데이터를 조회하는 법을 학습한다</a:t>
            </a:r>
            <a:r>
              <a:rPr lang="en-US" altLang="ko-KR" sz="20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DB9891C-E354-44BB-8576-C4B4773FECBB}"/>
              </a:ext>
            </a:extLst>
          </p:cNvPr>
          <p:cNvGrpSpPr/>
          <p:nvPr/>
        </p:nvGrpSpPr>
        <p:grpSpPr>
          <a:xfrm>
            <a:off x="675744" y="3003798"/>
            <a:ext cx="5043559" cy="474638"/>
            <a:chOff x="675744" y="3723903"/>
            <a:chExt cx="5043559" cy="474638"/>
          </a:xfrm>
        </p:grpSpPr>
        <p:sp>
          <p:nvSpPr>
            <p:cNvPr id="39" name="모서리가 둥근 직사각형 12">
              <a:extLst>
                <a:ext uri="{FF2B5EF4-FFF2-40B4-BE49-F238E27FC236}">
                  <a16:creationId xmlns:a16="http://schemas.microsoft.com/office/drawing/2014/main" id="{B9891A07-C58C-4F30-95AB-CE32E4530172}"/>
                </a:ext>
              </a:extLst>
            </p:cNvPr>
            <p:cNvSpPr/>
            <p:nvPr/>
          </p:nvSpPr>
          <p:spPr>
            <a:xfrm>
              <a:off x="703922" y="3768781"/>
              <a:ext cx="5015381" cy="384880"/>
            </a:xfrm>
            <a:prstGeom prst="roundRect">
              <a:avLst>
                <a:gd name="adj" fmla="val 38023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40" name="그룹 18">
              <a:extLst>
                <a:ext uri="{FF2B5EF4-FFF2-40B4-BE49-F238E27FC236}">
                  <a16:creationId xmlns:a16="http://schemas.microsoft.com/office/drawing/2014/main" id="{2147FEC5-739D-4E18-BD39-7AC79C6E09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5744" y="3743795"/>
              <a:ext cx="539750" cy="434852"/>
              <a:chOff x="1328347" y="2337753"/>
              <a:chExt cx="541775" cy="535025"/>
            </a:xfrm>
          </p:grpSpPr>
          <p:sp>
            <p:nvSpPr>
              <p:cNvPr id="41" name="모서리가 둥근 직사각형 17">
                <a:extLst>
                  <a:ext uri="{FF2B5EF4-FFF2-40B4-BE49-F238E27FC236}">
                    <a16:creationId xmlns:a16="http://schemas.microsoft.com/office/drawing/2014/main" id="{6288A595-91E5-4D12-8B0E-7BF5CB289A59}"/>
                  </a:ext>
                </a:extLst>
              </p:cNvPr>
              <p:cNvSpPr/>
              <p:nvPr/>
            </p:nvSpPr>
            <p:spPr>
              <a:xfrm>
                <a:off x="1328347" y="2337753"/>
                <a:ext cx="541775" cy="535025"/>
              </a:xfrm>
              <a:prstGeom prst="roundRect">
                <a:avLst>
                  <a:gd name="adj" fmla="val 3232"/>
                </a:avLst>
              </a:prstGeom>
              <a:solidFill>
                <a:schemeClr val="bg1">
                  <a:lumMod val="50000"/>
                  <a:alpha val="1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042872">
                  <a:defRPr/>
                </a:pPr>
                <a:endParaRPr lang="ko-KR" altLang="en-US" sz="16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모서리가 둥근 직사각형 18">
                <a:extLst>
                  <a:ext uri="{FF2B5EF4-FFF2-40B4-BE49-F238E27FC236}">
                    <a16:creationId xmlns:a16="http://schemas.microsoft.com/office/drawing/2014/main" id="{A41818C1-5998-4AD6-B41B-C916EC6B678D}"/>
                  </a:ext>
                </a:extLst>
              </p:cNvPr>
              <p:cNvSpPr/>
              <p:nvPr/>
            </p:nvSpPr>
            <p:spPr>
              <a:xfrm>
                <a:off x="1356631" y="2360655"/>
                <a:ext cx="484393" cy="484312"/>
              </a:xfrm>
              <a:prstGeom prst="roundRect">
                <a:avLst>
                  <a:gd name="adj" fmla="val 3971"/>
                </a:avLst>
              </a:prstGeom>
              <a:gradFill flip="none" rotWithShape="1">
                <a:gsLst>
                  <a:gs pos="100000">
                    <a:srgbClr val="5A95DB"/>
                  </a:gs>
                  <a:gs pos="0">
                    <a:srgbClr val="578DD3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innerShdw blurRad="38100">
                  <a:srgbClr val="002060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042872">
                  <a:defRPr/>
                </a:pPr>
                <a:endParaRPr lang="ko-KR" altLang="en-US" sz="16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C32C409-2687-46A5-A6ED-5DD4FF9D5E3A}"/>
                  </a:ext>
                </a:extLst>
              </p:cNvPr>
              <p:cNvSpPr/>
              <p:nvPr/>
            </p:nvSpPr>
            <p:spPr>
              <a:xfrm>
                <a:off x="1342520" y="2371907"/>
                <a:ext cx="519928" cy="18000"/>
              </a:xfrm>
              <a:prstGeom prst="ellipse">
                <a:avLst/>
              </a:prstGeom>
              <a:gradFill>
                <a:gsLst>
                  <a:gs pos="49600">
                    <a:srgbClr val="FFFFFF"/>
                  </a:gs>
                  <a:gs pos="0">
                    <a:srgbClr val="333333">
                      <a:alpha val="0"/>
                    </a:srgbClr>
                  </a:gs>
                  <a:gs pos="100000">
                    <a:srgbClr val="5F5F5F">
                      <a:alpha val="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042872">
                  <a:defRPr/>
                </a:pPr>
                <a:endParaRPr lang="ko-KR" altLang="en-US" sz="16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자유형 20">
                <a:extLst>
                  <a:ext uri="{FF2B5EF4-FFF2-40B4-BE49-F238E27FC236}">
                    <a16:creationId xmlns:a16="http://schemas.microsoft.com/office/drawing/2014/main" id="{FA762212-87E9-453D-9698-96C4DFB7D352}"/>
                  </a:ext>
                </a:extLst>
              </p:cNvPr>
              <p:cNvSpPr/>
              <p:nvPr/>
            </p:nvSpPr>
            <p:spPr>
              <a:xfrm>
                <a:off x="1371371" y="2374956"/>
                <a:ext cx="457321" cy="437587"/>
              </a:xfrm>
              <a:custGeom>
                <a:avLst/>
                <a:gdLst>
                  <a:gd name="connsiteX0" fmla="*/ 0 w 444500"/>
                  <a:gd name="connsiteY0" fmla="*/ 0 h 444500"/>
                  <a:gd name="connsiteX1" fmla="*/ 444500 w 444500"/>
                  <a:gd name="connsiteY1" fmla="*/ 444500 h 444500"/>
                  <a:gd name="connsiteX2" fmla="*/ 438150 w 444500"/>
                  <a:gd name="connsiteY2" fmla="*/ 25400 h 444500"/>
                  <a:gd name="connsiteX3" fmla="*/ 0 w 444500"/>
                  <a:gd name="connsiteY3" fmla="*/ 0 h 444500"/>
                  <a:gd name="connsiteX0" fmla="*/ 0 w 457383"/>
                  <a:gd name="connsiteY0" fmla="*/ 0 h 444500"/>
                  <a:gd name="connsiteX1" fmla="*/ 444500 w 457383"/>
                  <a:gd name="connsiteY1" fmla="*/ 444500 h 444500"/>
                  <a:gd name="connsiteX2" fmla="*/ 457200 w 457383"/>
                  <a:gd name="connsiteY2" fmla="*/ 6350 h 444500"/>
                  <a:gd name="connsiteX3" fmla="*/ 0 w 457383"/>
                  <a:gd name="connsiteY3" fmla="*/ 0 h 444500"/>
                  <a:gd name="connsiteX0" fmla="*/ 0 w 457584"/>
                  <a:gd name="connsiteY0" fmla="*/ 0 h 444500"/>
                  <a:gd name="connsiteX1" fmla="*/ 454025 w 457584"/>
                  <a:gd name="connsiteY1" fmla="*/ 444500 h 444500"/>
                  <a:gd name="connsiteX2" fmla="*/ 457200 w 457584"/>
                  <a:gd name="connsiteY2" fmla="*/ 6350 h 444500"/>
                  <a:gd name="connsiteX3" fmla="*/ 0 w 457584"/>
                  <a:gd name="connsiteY3" fmla="*/ 0 h 444500"/>
                  <a:gd name="connsiteX0" fmla="*/ 0 w 466725"/>
                  <a:gd name="connsiteY0" fmla="*/ 0 h 441325"/>
                  <a:gd name="connsiteX1" fmla="*/ 466725 w 466725"/>
                  <a:gd name="connsiteY1" fmla="*/ 441325 h 441325"/>
                  <a:gd name="connsiteX2" fmla="*/ 457200 w 466725"/>
                  <a:gd name="connsiteY2" fmla="*/ 6350 h 441325"/>
                  <a:gd name="connsiteX3" fmla="*/ 0 w 466725"/>
                  <a:gd name="connsiteY3" fmla="*/ 0 h 441325"/>
                  <a:gd name="connsiteX0" fmla="*/ 0 w 457584"/>
                  <a:gd name="connsiteY0" fmla="*/ 0 h 438150"/>
                  <a:gd name="connsiteX1" fmla="*/ 454025 w 457584"/>
                  <a:gd name="connsiteY1" fmla="*/ 438150 h 438150"/>
                  <a:gd name="connsiteX2" fmla="*/ 457200 w 457584"/>
                  <a:gd name="connsiteY2" fmla="*/ 6350 h 438150"/>
                  <a:gd name="connsiteX3" fmla="*/ 0 w 457584"/>
                  <a:gd name="connsiteY3" fmla="*/ 0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584" h="438150">
                    <a:moveTo>
                      <a:pt x="0" y="0"/>
                    </a:moveTo>
                    <a:lnTo>
                      <a:pt x="454025" y="438150"/>
                    </a:lnTo>
                    <a:cubicBezTo>
                      <a:pt x="451908" y="298450"/>
                      <a:pt x="459317" y="146050"/>
                      <a:pt x="457200" y="63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042872">
                  <a:defRPr/>
                </a:pPr>
                <a:endParaRPr lang="ko-KR" altLang="en-US" sz="16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98AC25F-AFB4-4245-A948-706665A88323}"/>
                </a:ext>
              </a:extLst>
            </p:cNvPr>
            <p:cNvSpPr txBox="1"/>
            <p:nvPr/>
          </p:nvSpPr>
          <p:spPr>
            <a:xfrm>
              <a:off x="763327" y="3723903"/>
              <a:ext cx="364499" cy="474638"/>
            </a:xfrm>
            <a:prstGeom prst="rect">
              <a:avLst/>
            </a:prstGeom>
            <a:noFill/>
            <a:effectLst>
              <a:outerShdw blurRad="127000" algn="ctr" rotWithShape="0">
                <a:prstClr val="black">
                  <a:alpha val="60000"/>
                </a:prstClr>
              </a:outerShdw>
            </a:effectLst>
          </p:spPr>
          <p:txBody>
            <a:bodyPr wrap="none" lIns="104287" tIns="52144" rIns="104287" bIns="52144" anchor="ctr">
              <a:spAutoFit/>
            </a:bodyPr>
            <a:lstStyle/>
            <a:p>
              <a:pPr algn="ctr" defTabSz="1042872">
                <a:defRPr/>
              </a:pPr>
              <a:r>
                <a:rPr lang="en-US" altLang="ko-KR" sz="2400" b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HY견고딕" pitchFamily="18" charset="-127"/>
                  <a:cs typeface="Times New Roman" pitchFamily="18" charset="0"/>
                </a:rPr>
                <a:t>3</a:t>
              </a:r>
              <a:endParaRPr lang="ko-KR" altLang="en-US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184946E-F002-46E6-BB30-FF3296497F62}"/>
                </a:ext>
              </a:extLst>
            </p:cNvPr>
            <p:cNvSpPr/>
            <p:nvPr/>
          </p:nvSpPr>
          <p:spPr>
            <a:xfrm>
              <a:off x="1258618" y="3737891"/>
              <a:ext cx="1891865" cy="4293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  <a:defRPr lang="ko-KR" altLang="en-US"/>
              </a:pPr>
              <a:r>
                <a:rPr lang="ko-KR" altLang="en-US" sz="18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핵심정리 및 </a:t>
              </a:r>
              <a:r>
                <a:rPr lang="en-US" altLang="ko-KR" sz="18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Q&amp;A</a:t>
              </a:r>
              <a:endPara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8EC98A3-0986-40F6-A3EE-631E018DAE5D}"/>
              </a:ext>
            </a:extLst>
          </p:cNvPr>
          <p:cNvGrpSpPr/>
          <p:nvPr/>
        </p:nvGrpSpPr>
        <p:grpSpPr>
          <a:xfrm>
            <a:off x="697656" y="1755842"/>
            <a:ext cx="5043559" cy="452432"/>
            <a:chOff x="680569" y="1811801"/>
            <a:chExt cx="5043559" cy="452432"/>
          </a:xfrm>
        </p:grpSpPr>
        <p:sp>
          <p:nvSpPr>
            <p:cNvPr id="49" name="모서리가 둥근 직사각형 12">
              <a:extLst>
                <a:ext uri="{FF2B5EF4-FFF2-40B4-BE49-F238E27FC236}">
                  <a16:creationId xmlns:a16="http://schemas.microsoft.com/office/drawing/2014/main" id="{FDAA36E7-AC1E-48CA-8B7E-3C36EB3A98B0}"/>
                </a:ext>
              </a:extLst>
            </p:cNvPr>
            <p:cNvSpPr/>
            <p:nvPr/>
          </p:nvSpPr>
          <p:spPr>
            <a:xfrm>
              <a:off x="708747" y="1842691"/>
              <a:ext cx="5015381" cy="384880"/>
            </a:xfrm>
            <a:prstGeom prst="roundRect">
              <a:avLst>
                <a:gd name="adj" fmla="val 38023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51" name="그룹 18">
              <a:extLst>
                <a:ext uri="{FF2B5EF4-FFF2-40B4-BE49-F238E27FC236}">
                  <a16:creationId xmlns:a16="http://schemas.microsoft.com/office/drawing/2014/main" id="{9D32B0E8-95A4-4D8B-A357-EAAB36921A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0569" y="1817705"/>
              <a:ext cx="539750" cy="434852"/>
              <a:chOff x="1328347" y="2337753"/>
              <a:chExt cx="541775" cy="535025"/>
            </a:xfrm>
          </p:grpSpPr>
          <p:sp>
            <p:nvSpPr>
              <p:cNvPr id="54" name="모서리가 둥근 직사각형 17">
                <a:extLst>
                  <a:ext uri="{FF2B5EF4-FFF2-40B4-BE49-F238E27FC236}">
                    <a16:creationId xmlns:a16="http://schemas.microsoft.com/office/drawing/2014/main" id="{277D4865-3A87-4116-9DB1-33622DC65825}"/>
                  </a:ext>
                </a:extLst>
              </p:cNvPr>
              <p:cNvSpPr/>
              <p:nvPr/>
            </p:nvSpPr>
            <p:spPr>
              <a:xfrm>
                <a:off x="1328347" y="2337753"/>
                <a:ext cx="541775" cy="535025"/>
              </a:xfrm>
              <a:prstGeom prst="roundRect">
                <a:avLst>
                  <a:gd name="adj" fmla="val 3232"/>
                </a:avLst>
              </a:prstGeom>
              <a:solidFill>
                <a:schemeClr val="bg1">
                  <a:lumMod val="50000"/>
                  <a:alpha val="1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042872">
                  <a:defRPr/>
                </a:pPr>
                <a:endParaRPr lang="ko-KR" altLang="en-US" sz="16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모서리가 둥근 직사각형 18">
                <a:extLst>
                  <a:ext uri="{FF2B5EF4-FFF2-40B4-BE49-F238E27FC236}">
                    <a16:creationId xmlns:a16="http://schemas.microsoft.com/office/drawing/2014/main" id="{C0AD63BA-3619-4065-8D92-C21E0512790B}"/>
                  </a:ext>
                </a:extLst>
              </p:cNvPr>
              <p:cNvSpPr/>
              <p:nvPr/>
            </p:nvSpPr>
            <p:spPr>
              <a:xfrm>
                <a:off x="1356631" y="2360655"/>
                <a:ext cx="484393" cy="484312"/>
              </a:xfrm>
              <a:prstGeom prst="roundRect">
                <a:avLst>
                  <a:gd name="adj" fmla="val 3971"/>
                </a:avLst>
              </a:prstGeom>
              <a:gradFill flip="none" rotWithShape="1">
                <a:gsLst>
                  <a:gs pos="100000">
                    <a:srgbClr val="5A95DB"/>
                  </a:gs>
                  <a:gs pos="0">
                    <a:srgbClr val="578DD3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innerShdw blurRad="38100">
                  <a:srgbClr val="002060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042872">
                  <a:defRPr/>
                </a:pPr>
                <a:endParaRPr lang="ko-KR" altLang="en-US" sz="16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5D5C19DC-54C2-439E-88C9-AF0987FD57A4}"/>
                  </a:ext>
                </a:extLst>
              </p:cNvPr>
              <p:cNvSpPr/>
              <p:nvPr/>
            </p:nvSpPr>
            <p:spPr>
              <a:xfrm>
                <a:off x="1342520" y="2371907"/>
                <a:ext cx="519928" cy="18000"/>
              </a:xfrm>
              <a:prstGeom prst="ellipse">
                <a:avLst/>
              </a:prstGeom>
              <a:gradFill>
                <a:gsLst>
                  <a:gs pos="49600">
                    <a:srgbClr val="FFFFFF"/>
                  </a:gs>
                  <a:gs pos="0">
                    <a:srgbClr val="333333">
                      <a:alpha val="0"/>
                    </a:srgbClr>
                  </a:gs>
                  <a:gs pos="100000">
                    <a:srgbClr val="5F5F5F">
                      <a:alpha val="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042872">
                  <a:defRPr/>
                </a:pPr>
                <a:endParaRPr lang="ko-KR" altLang="en-US" sz="16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 20">
                <a:extLst>
                  <a:ext uri="{FF2B5EF4-FFF2-40B4-BE49-F238E27FC236}">
                    <a16:creationId xmlns:a16="http://schemas.microsoft.com/office/drawing/2014/main" id="{D4398449-E64E-4403-9762-9EB3951EBDD8}"/>
                  </a:ext>
                </a:extLst>
              </p:cNvPr>
              <p:cNvSpPr/>
              <p:nvPr/>
            </p:nvSpPr>
            <p:spPr>
              <a:xfrm>
                <a:off x="1371371" y="2374956"/>
                <a:ext cx="457321" cy="437587"/>
              </a:xfrm>
              <a:custGeom>
                <a:avLst/>
                <a:gdLst>
                  <a:gd name="connsiteX0" fmla="*/ 0 w 444500"/>
                  <a:gd name="connsiteY0" fmla="*/ 0 h 444500"/>
                  <a:gd name="connsiteX1" fmla="*/ 444500 w 444500"/>
                  <a:gd name="connsiteY1" fmla="*/ 444500 h 444500"/>
                  <a:gd name="connsiteX2" fmla="*/ 438150 w 444500"/>
                  <a:gd name="connsiteY2" fmla="*/ 25400 h 444500"/>
                  <a:gd name="connsiteX3" fmla="*/ 0 w 444500"/>
                  <a:gd name="connsiteY3" fmla="*/ 0 h 444500"/>
                  <a:gd name="connsiteX0" fmla="*/ 0 w 457383"/>
                  <a:gd name="connsiteY0" fmla="*/ 0 h 444500"/>
                  <a:gd name="connsiteX1" fmla="*/ 444500 w 457383"/>
                  <a:gd name="connsiteY1" fmla="*/ 444500 h 444500"/>
                  <a:gd name="connsiteX2" fmla="*/ 457200 w 457383"/>
                  <a:gd name="connsiteY2" fmla="*/ 6350 h 444500"/>
                  <a:gd name="connsiteX3" fmla="*/ 0 w 457383"/>
                  <a:gd name="connsiteY3" fmla="*/ 0 h 444500"/>
                  <a:gd name="connsiteX0" fmla="*/ 0 w 457584"/>
                  <a:gd name="connsiteY0" fmla="*/ 0 h 444500"/>
                  <a:gd name="connsiteX1" fmla="*/ 454025 w 457584"/>
                  <a:gd name="connsiteY1" fmla="*/ 444500 h 444500"/>
                  <a:gd name="connsiteX2" fmla="*/ 457200 w 457584"/>
                  <a:gd name="connsiteY2" fmla="*/ 6350 h 444500"/>
                  <a:gd name="connsiteX3" fmla="*/ 0 w 457584"/>
                  <a:gd name="connsiteY3" fmla="*/ 0 h 444500"/>
                  <a:gd name="connsiteX0" fmla="*/ 0 w 466725"/>
                  <a:gd name="connsiteY0" fmla="*/ 0 h 441325"/>
                  <a:gd name="connsiteX1" fmla="*/ 466725 w 466725"/>
                  <a:gd name="connsiteY1" fmla="*/ 441325 h 441325"/>
                  <a:gd name="connsiteX2" fmla="*/ 457200 w 466725"/>
                  <a:gd name="connsiteY2" fmla="*/ 6350 h 441325"/>
                  <a:gd name="connsiteX3" fmla="*/ 0 w 466725"/>
                  <a:gd name="connsiteY3" fmla="*/ 0 h 441325"/>
                  <a:gd name="connsiteX0" fmla="*/ 0 w 457584"/>
                  <a:gd name="connsiteY0" fmla="*/ 0 h 438150"/>
                  <a:gd name="connsiteX1" fmla="*/ 454025 w 457584"/>
                  <a:gd name="connsiteY1" fmla="*/ 438150 h 438150"/>
                  <a:gd name="connsiteX2" fmla="*/ 457200 w 457584"/>
                  <a:gd name="connsiteY2" fmla="*/ 6350 h 438150"/>
                  <a:gd name="connsiteX3" fmla="*/ 0 w 457584"/>
                  <a:gd name="connsiteY3" fmla="*/ 0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584" h="438150">
                    <a:moveTo>
                      <a:pt x="0" y="0"/>
                    </a:moveTo>
                    <a:lnTo>
                      <a:pt x="454025" y="438150"/>
                    </a:lnTo>
                    <a:cubicBezTo>
                      <a:pt x="451908" y="298450"/>
                      <a:pt x="459317" y="146050"/>
                      <a:pt x="457200" y="63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042872">
                  <a:defRPr/>
                </a:pPr>
                <a:endParaRPr lang="ko-KR" altLang="en-US" sz="16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9FCF7E5-26D5-48EA-ACE0-70EDDDC98AA5}"/>
                </a:ext>
              </a:extLst>
            </p:cNvPr>
            <p:cNvSpPr txBox="1"/>
            <p:nvPr/>
          </p:nvSpPr>
          <p:spPr>
            <a:xfrm>
              <a:off x="764946" y="1812897"/>
              <a:ext cx="370911" cy="444469"/>
            </a:xfrm>
            <a:prstGeom prst="rect">
              <a:avLst/>
            </a:prstGeom>
            <a:noFill/>
            <a:effectLst>
              <a:outerShdw blurRad="127000" algn="ctr" rotWithShape="0">
                <a:prstClr val="black">
                  <a:alpha val="60000"/>
                </a:prstClr>
              </a:outerShdw>
            </a:effectLst>
          </p:spPr>
          <p:txBody>
            <a:bodyPr wrap="none" lIns="104287" tIns="52144" rIns="104287" bIns="52144" anchor="ctr">
              <a:spAutoFit/>
            </a:bodyPr>
            <a:lstStyle/>
            <a:p>
              <a:pPr algn="ctr" defTabSz="1042872">
                <a:defRPr/>
              </a:pPr>
              <a:r>
                <a:rPr lang="en-US" altLang="ko-KR" sz="2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HY견고딕" pitchFamily="18" charset="-127"/>
                  <a:cs typeface="Times New Roman" pitchFamily="18" charset="0"/>
                </a:rPr>
                <a:t>1</a:t>
              </a:r>
              <a:endParaRPr lang="ko-KR" altLang="en-US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DA62FDC-0162-480F-A86E-926F3FC39CB1}"/>
                </a:ext>
              </a:extLst>
            </p:cNvPr>
            <p:cNvSpPr/>
            <p:nvPr/>
          </p:nvSpPr>
          <p:spPr>
            <a:xfrm>
              <a:off x="1263443" y="1811801"/>
              <a:ext cx="1005403" cy="4524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  <a:defRPr lang="ko-KR" altLang="en-US"/>
              </a:pPr>
              <a:r>
                <a:rPr lang="ko-KR" altLang="en-US" sz="18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관계대수</a:t>
              </a:r>
              <a:endPara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관계대수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6" name="그룹 9"/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4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" name="직사각형 48"/>
            <p:cNvSpPr/>
            <p:nvPr/>
          </p:nvSpPr>
          <p:spPr>
            <a:xfrm>
              <a:off x="911746" y="2055249"/>
              <a:ext cx="219122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관계대수 와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SQL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BB68EF6-5D6F-4B7D-B73C-B83AA71FDA7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0424" y="1671062"/>
          <a:ext cx="8147980" cy="1182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18224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어떻게 질의를 수행할 것인가를 명시하는 절차적 언어</a:t>
                      </a:r>
                      <a:endParaRPr lang="en-US" altLang="ko-KR" sz="12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관계 대수는 사용관계 </a:t>
                      </a:r>
                      <a:r>
                        <a:rPr lang="en-US" altLang="ko-KR" sz="1200" b="1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DBMS</a:t>
                      </a:r>
                      <a:r>
                        <a:rPr lang="ko-KR" altLang="en-US" sz="1200" b="1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 사용되는 </a:t>
                      </a:r>
                      <a:r>
                        <a:rPr lang="en-US" altLang="ko-KR" sz="1200" b="1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</a:t>
                      </a:r>
                      <a:r>
                        <a:rPr lang="ko-KR" altLang="en-US" sz="1200" b="1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이론적인 기초</a:t>
                      </a:r>
                      <a:endParaRPr lang="en-US" altLang="ko-KR" sz="1200" b="1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관계 대수는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구현하고 최적화하기 위해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DBMS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내부 언어로서도 사용됨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6C4A1297-E230-4005-8BC8-54F0D1CF5F87}"/>
              </a:ext>
            </a:extLst>
          </p:cNvPr>
          <p:cNvSpPr txBox="1"/>
          <p:nvPr/>
        </p:nvSpPr>
        <p:spPr>
          <a:xfrm>
            <a:off x="395536" y="1339204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관계대수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44DC0538-0261-46B0-8EA7-900AD3946E0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0424" y="3363838"/>
          <a:ext cx="8147980" cy="1182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18224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상용관계  </a:t>
                      </a:r>
                      <a:r>
                        <a:rPr lang="en-US" altLang="ko-KR" sz="1200" b="1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DBMS </a:t>
                      </a:r>
                      <a:r>
                        <a:rPr lang="ko-KR" altLang="en-US" sz="1200" b="1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표준 질의어 </a:t>
                      </a:r>
                      <a:r>
                        <a:rPr lang="en-US" altLang="ko-KR" sz="1200" b="1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 (Structured Query Language)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사용자는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사용하여 관계 데이터베이스에 </a:t>
                      </a:r>
                      <a:r>
                        <a:rPr lang="ko-KR" altLang="en-US" sz="1200" b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릴레이션을 정의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하고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정보를 </a:t>
                      </a:r>
                      <a:r>
                        <a:rPr lang="ko-KR" altLang="en-US" sz="1200" b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</a:t>
                      </a:r>
                      <a:r>
                        <a:rPr lang="ko-KR" altLang="en-US" sz="1200" b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업데이트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하며</a:t>
                      </a:r>
                      <a:endParaRPr lang="en-US" altLang="ko-KR" sz="12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여러가지 </a:t>
                      </a:r>
                      <a:r>
                        <a:rPr lang="ko-KR" altLang="en-US" sz="1200" b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 제약조건들을 명시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 수 있음</a:t>
                      </a:r>
                      <a:endParaRPr lang="en-US" altLang="ko-KR" sz="12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1E0AE36B-C5E7-46D0-A34A-6CF25DF94819}"/>
              </a:ext>
            </a:extLst>
          </p:cNvPr>
          <p:cNvSpPr txBox="1"/>
          <p:nvPr/>
        </p:nvSpPr>
        <p:spPr>
          <a:xfrm>
            <a:off x="395536" y="3031980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376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4029"/>
            <a:ext cx="6980962" cy="58350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관계대수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6" name="그룹 9"/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4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" name="직사각형 48"/>
            <p:cNvSpPr/>
            <p:nvPr/>
          </p:nvSpPr>
          <p:spPr>
            <a:xfrm>
              <a:off x="911746" y="2055249"/>
              <a:ext cx="127009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관계대수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10" name="Group 54">
            <a:extLst>
              <a:ext uri="{FF2B5EF4-FFF2-40B4-BE49-F238E27FC236}">
                <a16:creationId xmlns:a16="http://schemas.microsoft.com/office/drawing/2014/main" id="{2CB10F69-D098-47E7-9F19-64FBD578CB2B}"/>
              </a:ext>
            </a:extLst>
          </p:cNvPr>
          <p:cNvGraphicFramePr>
            <a:graphicFrameLocks/>
          </p:cNvGraphicFramePr>
          <p:nvPr/>
        </p:nvGraphicFramePr>
        <p:xfrm>
          <a:off x="427038" y="1931988"/>
          <a:ext cx="1033462" cy="914400"/>
        </p:xfrm>
        <a:graphic>
          <a:graphicData uri="http://schemas.openxmlformats.org/drawingml/2006/table">
            <a:tbl>
              <a:tblPr/>
              <a:tblGrid>
                <a:gridCol w="258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7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54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4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54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" name="Group 99">
            <a:extLst>
              <a:ext uri="{FF2B5EF4-FFF2-40B4-BE49-F238E27FC236}">
                <a16:creationId xmlns:a16="http://schemas.microsoft.com/office/drawing/2014/main" id="{FAACB517-347F-4AD2-8229-73EE0113E846}"/>
              </a:ext>
            </a:extLst>
          </p:cNvPr>
          <p:cNvGraphicFramePr>
            <a:graphicFrameLocks noGrp="1"/>
          </p:cNvGraphicFramePr>
          <p:nvPr/>
        </p:nvGraphicFramePr>
        <p:xfrm>
          <a:off x="3751263" y="1943100"/>
          <a:ext cx="1074767" cy="914400"/>
        </p:xfrm>
        <a:graphic>
          <a:graphicData uri="http://schemas.openxmlformats.org/drawingml/2006/table">
            <a:tbl>
              <a:tblPr/>
              <a:tblGrid>
                <a:gridCol w="208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1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54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marL="91386" marR="91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marL="91386" marR="913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marL="91386" marR="91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marL="91386" marR="91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marL="91386" marR="91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marL="91386" marR="913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marL="91386" marR="91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marL="91386" marR="91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4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marL="91386" marR="91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marL="91386" marR="913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marL="91386" marR="91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marL="91386" marR="91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marL="91386" marR="91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marL="91386" marR="913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marL="91386" marR="91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marL="91386" marR="91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54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marL="91386" marR="91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marL="91386" marR="913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marL="91386" marR="91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marL="91386" marR="91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marL="91386" marR="91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marL="91386" marR="913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marL="91386" marR="91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marL="91386" marR="91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2" name="Group 202">
            <a:extLst>
              <a:ext uri="{FF2B5EF4-FFF2-40B4-BE49-F238E27FC236}">
                <a16:creationId xmlns:a16="http://schemas.microsoft.com/office/drawing/2014/main" id="{3F7D2193-B657-4204-9C5C-D82AA03ACE5C}"/>
              </a:ext>
            </a:extLst>
          </p:cNvPr>
          <p:cNvGraphicFramePr>
            <a:graphicFrameLocks noGrp="1"/>
          </p:cNvGraphicFramePr>
          <p:nvPr/>
        </p:nvGraphicFramePr>
        <p:xfrm>
          <a:off x="3790950" y="3387725"/>
          <a:ext cx="1058872" cy="914400"/>
        </p:xfrm>
        <a:graphic>
          <a:graphicData uri="http://schemas.openxmlformats.org/drawingml/2006/table">
            <a:tbl>
              <a:tblPr/>
              <a:tblGrid>
                <a:gridCol w="208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54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marL="91413" marR="914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marL="91413" marR="914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marL="91413" marR="914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marL="91413" marR="914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marL="91413" marR="914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marL="91413" marR="914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4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marL="91413" marR="914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marL="91413" marR="914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marL="91413" marR="914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marL="91413" marR="914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marL="91413" marR="914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marL="91413" marR="914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54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marL="91413" marR="914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marL="91413" marR="914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marL="91413" marR="914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marL="91413" marR="914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marL="91413" marR="914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marL="91413" marR="914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Oval 203">
            <a:extLst>
              <a:ext uri="{FF2B5EF4-FFF2-40B4-BE49-F238E27FC236}">
                <a16:creationId xmlns:a16="http://schemas.microsoft.com/office/drawing/2014/main" id="{774E1FEC-C58A-4B2F-82F1-CF8245D28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650" y="1998663"/>
            <a:ext cx="1330325" cy="700087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algn="ctr" eaLnBrk="1" hangingPunct="1"/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관계</a:t>
            </a:r>
          </a:p>
          <a:p>
            <a:pPr algn="ctr" eaLnBrk="1" hangingPunct="1"/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연산자 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14" name="Oval 204">
            <a:extLst>
              <a:ext uri="{FF2B5EF4-FFF2-40B4-BE49-F238E27FC236}">
                <a16:creationId xmlns:a16="http://schemas.microsoft.com/office/drawing/2014/main" id="{EA49E742-00A8-4A5C-871C-AF14B3BAE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7038" y="2657475"/>
            <a:ext cx="1330325" cy="70008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algn="ctr" eaLnBrk="1" hangingPunct="1"/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관계</a:t>
            </a:r>
          </a:p>
          <a:p>
            <a:pPr algn="ctr" eaLnBrk="1" hangingPunct="1"/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연산자 </a:t>
            </a:r>
            <a:r>
              <a:rPr lang="en-US" altLang="ko-KR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graphicFrame>
        <p:nvGraphicFramePr>
          <p:cNvPr id="15" name="Group 275">
            <a:extLst>
              <a:ext uri="{FF2B5EF4-FFF2-40B4-BE49-F238E27FC236}">
                <a16:creationId xmlns:a16="http://schemas.microsoft.com/office/drawing/2014/main" id="{21FEEC5F-C059-4AA8-84F2-725C2DEFACBB}"/>
              </a:ext>
            </a:extLst>
          </p:cNvPr>
          <p:cNvGraphicFramePr>
            <a:graphicFrameLocks noGrp="1"/>
          </p:cNvGraphicFramePr>
          <p:nvPr/>
        </p:nvGraphicFramePr>
        <p:xfrm>
          <a:off x="7331075" y="2600325"/>
          <a:ext cx="1292225" cy="914400"/>
        </p:xfrm>
        <a:graphic>
          <a:graphicData uri="http://schemas.openxmlformats.org/drawingml/2006/table">
            <a:tbl>
              <a:tblPr/>
              <a:tblGrid>
                <a:gridCol w="258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7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87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54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4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54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울릉도M" pitchFamily="18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Line 277">
            <a:extLst>
              <a:ext uri="{FF2B5EF4-FFF2-40B4-BE49-F238E27FC236}">
                <a16:creationId xmlns:a16="http://schemas.microsoft.com/office/drawing/2014/main" id="{0D081D8F-7386-447A-95A0-7795BDCBA423}"/>
              </a:ext>
            </a:extLst>
          </p:cNvPr>
          <p:cNvSpPr>
            <a:spLocks noChangeShapeType="1"/>
          </p:cNvSpPr>
          <p:nvPr/>
        </p:nvSpPr>
        <p:spPr bwMode="auto">
          <a:xfrm>
            <a:off x="1463675" y="2339975"/>
            <a:ext cx="433388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8" name="Line 278">
            <a:extLst>
              <a:ext uri="{FF2B5EF4-FFF2-40B4-BE49-F238E27FC236}">
                <a16:creationId xmlns:a16="http://schemas.microsoft.com/office/drawing/2014/main" id="{F5137280-66DD-4222-A545-DC2DA66C1071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2788" y="2349500"/>
            <a:ext cx="433387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9" name="Line 279">
            <a:extLst>
              <a:ext uri="{FF2B5EF4-FFF2-40B4-BE49-F238E27FC236}">
                <a16:creationId xmlns:a16="http://schemas.microsoft.com/office/drawing/2014/main" id="{6B6310D2-A280-4417-B83E-EB7B7C45C0AE}"/>
              </a:ext>
            </a:extLst>
          </p:cNvPr>
          <p:cNvSpPr>
            <a:spLocks noChangeShapeType="1"/>
          </p:cNvSpPr>
          <p:nvPr/>
        </p:nvSpPr>
        <p:spPr bwMode="auto">
          <a:xfrm>
            <a:off x="4797425" y="2349500"/>
            <a:ext cx="827088" cy="47148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20" name="Line 280">
            <a:extLst>
              <a:ext uri="{FF2B5EF4-FFF2-40B4-BE49-F238E27FC236}">
                <a16:creationId xmlns:a16="http://schemas.microsoft.com/office/drawing/2014/main" id="{C52D4782-7EF7-40FF-B884-EE9A9ED57B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48225" y="3216275"/>
            <a:ext cx="806450" cy="57943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21" name="Line 281">
            <a:extLst>
              <a:ext uri="{FF2B5EF4-FFF2-40B4-BE49-F238E27FC236}">
                <a16:creationId xmlns:a16="http://schemas.microsoft.com/office/drawing/2014/main" id="{4E16E7CB-0230-4200-BCCC-0B66BBF4AC1D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1175" y="2989263"/>
            <a:ext cx="433388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82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관계대수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6" name="그룹 9"/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4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" name="직사각형 48"/>
            <p:cNvSpPr/>
            <p:nvPr/>
          </p:nvSpPr>
          <p:spPr>
            <a:xfrm>
              <a:off x="911746" y="2055249"/>
              <a:ext cx="127009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관계대수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2" name="Rectangle 12">
            <a:extLst>
              <a:ext uri="{FF2B5EF4-FFF2-40B4-BE49-F238E27FC236}">
                <a16:creationId xmlns:a16="http://schemas.microsoft.com/office/drawing/2014/main" id="{FEB35586-CA24-46AF-81A4-7EB3D10D86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7325" y="2427734"/>
            <a:ext cx="122391" cy="974464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F3B5C3C0-7A6F-47E5-9315-6CE740B58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768" y="2427734"/>
            <a:ext cx="722689" cy="974464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FE88C500-D645-4B1E-B74E-4039DA36D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4216" y="2623559"/>
            <a:ext cx="721523" cy="1305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1CCAAA58-B573-4965-8F38-BE04086D5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222" y="3035025"/>
            <a:ext cx="721523" cy="1305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304CC42C-6BEB-48FF-B9F2-F6E9B1BCD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4216" y="2427734"/>
            <a:ext cx="722689" cy="974464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5CBA8C68-0AA3-4FAD-BB5B-CC5534578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3808" y="2405587"/>
            <a:ext cx="613120" cy="404473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8" name="Rectangle 14">
            <a:extLst>
              <a:ext uri="{FF2B5EF4-FFF2-40B4-BE49-F238E27FC236}">
                <a16:creationId xmlns:a16="http://schemas.microsoft.com/office/drawing/2014/main" id="{3E6E379B-7CD8-4E0D-BF8A-2DE407A31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3808" y="2810059"/>
            <a:ext cx="613120" cy="289076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9" name="Rectangle 15">
            <a:extLst>
              <a:ext uri="{FF2B5EF4-FFF2-40B4-BE49-F238E27FC236}">
                <a16:creationId xmlns:a16="http://schemas.microsoft.com/office/drawing/2014/main" id="{DB293D9E-3AFD-4845-84BB-BAECEA024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3808" y="3097969"/>
            <a:ext cx="613120" cy="289076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CAAA6869-BFFC-4D7E-9145-20E512C67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0718" y="2398593"/>
            <a:ext cx="613120" cy="40447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31" name="Rectangle 17">
            <a:extLst>
              <a:ext uri="{FF2B5EF4-FFF2-40B4-BE49-F238E27FC236}">
                <a16:creationId xmlns:a16="http://schemas.microsoft.com/office/drawing/2014/main" id="{E46B118A-9206-4AAD-96EE-63A78A92E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0718" y="2803066"/>
            <a:ext cx="613120" cy="289076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33" name="Rectangle 18">
            <a:extLst>
              <a:ext uri="{FF2B5EF4-FFF2-40B4-BE49-F238E27FC236}">
                <a16:creationId xmlns:a16="http://schemas.microsoft.com/office/drawing/2014/main" id="{4586C4BF-C1C6-42A4-A1B4-17F0CFA0C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0718" y="3090976"/>
            <a:ext cx="613120" cy="289076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34" name="Rectangle 19">
            <a:extLst>
              <a:ext uri="{FF2B5EF4-FFF2-40B4-BE49-F238E27FC236}">
                <a16:creationId xmlns:a16="http://schemas.microsoft.com/office/drawing/2014/main" id="{7A559E9F-371E-4F2A-9B78-B78AC6E39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4951" y="2398593"/>
            <a:ext cx="613120" cy="404473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E5822DCF-BA55-41BD-9275-B257E6BD17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4951" y="2803066"/>
            <a:ext cx="613120" cy="289076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36" name="Rectangle 21">
            <a:extLst>
              <a:ext uri="{FF2B5EF4-FFF2-40B4-BE49-F238E27FC236}">
                <a16:creationId xmlns:a16="http://schemas.microsoft.com/office/drawing/2014/main" id="{A229606E-2710-4579-A738-4DF47687E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4951" y="3090976"/>
            <a:ext cx="613120" cy="289076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44" name="Text Box 29">
            <a:extLst>
              <a:ext uri="{FF2B5EF4-FFF2-40B4-BE49-F238E27FC236}">
                <a16:creationId xmlns:a16="http://schemas.microsoft.com/office/drawing/2014/main" id="{381B2A2B-B2D6-40FF-9031-6BB77DB8E8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5264" y="2142155"/>
            <a:ext cx="83067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algn="l" eaLnBrk="1" hangingPunct="1"/>
            <a:r>
              <a:rPr lang="en-US" altLang="ko-KR" sz="12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selection</a:t>
            </a:r>
          </a:p>
        </p:txBody>
      </p:sp>
      <p:sp>
        <p:nvSpPr>
          <p:cNvPr id="45" name="Text Box 30">
            <a:extLst>
              <a:ext uri="{FF2B5EF4-FFF2-40B4-BE49-F238E27FC236}">
                <a16:creationId xmlns:a16="http://schemas.microsoft.com/office/drawing/2014/main" id="{1388B388-E4BE-4F93-9757-B27F467D1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2471" y="2142155"/>
            <a:ext cx="92737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algn="l" eaLnBrk="1" hangingPunct="1"/>
            <a:r>
              <a:rPr lang="en-US" altLang="ko-KR" sz="12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projection</a:t>
            </a:r>
          </a:p>
        </p:txBody>
      </p:sp>
      <p:sp>
        <p:nvSpPr>
          <p:cNvPr id="47" name="Text Box 31">
            <a:extLst>
              <a:ext uri="{FF2B5EF4-FFF2-40B4-BE49-F238E27FC236}">
                <a16:creationId xmlns:a16="http://schemas.microsoft.com/office/drawing/2014/main" id="{7DEF82A6-8E71-4852-AB76-AE615A1171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100" y="2142155"/>
            <a:ext cx="59984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algn="l" eaLnBrk="1" hangingPunct="1"/>
            <a:r>
              <a:rPr lang="en-US" altLang="ko-KR" sz="12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union</a:t>
            </a:r>
          </a:p>
        </p:txBody>
      </p:sp>
      <p:sp>
        <p:nvSpPr>
          <p:cNvPr id="50" name="Text Box 32">
            <a:extLst>
              <a:ext uri="{FF2B5EF4-FFF2-40B4-BE49-F238E27FC236}">
                <a16:creationId xmlns:a16="http://schemas.microsoft.com/office/drawing/2014/main" id="{1F813991-2AD0-4ABF-843B-A57F7EF8D9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0478" y="2142155"/>
            <a:ext cx="10440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algn="l" eaLnBrk="1" hangingPunct="1"/>
            <a:r>
              <a:rPr lang="en-US" altLang="ko-KR" sz="12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intersection</a:t>
            </a:r>
          </a:p>
        </p:txBody>
      </p:sp>
      <p:sp>
        <p:nvSpPr>
          <p:cNvPr id="51" name="Text Box 33">
            <a:extLst>
              <a:ext uri="{FF2B5EF4-FFF2-40B4-BE49-F238E27FC236}">
                <a16:creationId xmlns:a16="http://schemas.microsoft.com/office/drawing/2014/main" id="{E267C879-94E0-4A9A-8185-5A748DBDEA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3357" y="2136327"/>
            <a:ext cx="92127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algn="l" eaLnBrk="1" hangingPunct="1"/>
            <a:r>
              <a:rPr lang="en-US" altLang="ko-KR" sz="12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difference</a:t>
            </a:r>
          </a:p>
        </p:txBody>
      </p:sp>
      <p:sp>
        <p:nvSpPr>
          <p:cNvPr id="54" name="AutoShape 36">
            <a:extLst>
              <a:ext uri="{FF2B5EF4-FFF2-40B4-BE49-F238E27FC236}">
                <a16:creationId xmlns:a16="http://schemas.microsoft.com/office/drawing/2014/main" id="{822B410B-99B3-4680-8471-30BF41502856}"/>
              </a:ext>
            </a:extLst>
          </p:cNvPr>
          <p:cNvSpPr>
            <a:spLocks/>
          </p:cNvSpPr>
          <p:nvPr/>
        </p:nvSpPr>
        <p:spPr bwMode="auto">
          <a:xfrm>
            <a:off x="3781111" y="2398593"/>
            <a:ext cx="137544" cy="700542"/>
          </a:xfrm>
          <a:prstGeom prst="leftBrace">
            <a:avLst>
              <a:gd name="adj1" fmla="val 42444"/>
              <a:gd name="adj2" fmla="val 50083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55" name="AutoShape 37">
            <a:extLst>
              <a:ext uri="{FF2B5EF4-FFF2-40B4-BE49-F238E27FC236}">
                <a16:creationId xmlns:a16="http://schemas.microsoft.com/office/drawing/2014/main" id="{947FF984-8AE4-4004-B282-EE190EB277ED}"/>
              </a:ext>
            </a:extLst>
          </p:cNvPr>
          <p:cNvSpPr>
            <a:spLocks/>
          </p:cNvSpPr>
          <p:nvPr/>
        </p:nvSpPr>
        <p:spPr bwMode="auto">
          <a:xfrm>
            <a:off x="4560916" y="2803066"/>
            <a:ext cx="123556" cy="585145"/>
          </a:xfrm>
          <a:prstGeom prst="rightBrace">
            <a:avLst>
              <a:gd name="adj1" fmla="val 39465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56" name="AutoShape 38">
            <a:extLst>
              <a:ext uri="{FF2B5EF4-FFF2-40B4-BE49-F238E27FC236}">
                <a16:creationId xmlns:a16="http://schemas.microsoft.com/office/drawing/2014/main" id="{AA918C9F-CD37-400B-B1BE-0F949190260F}"/>
              </a:ext>
            </a:extLst>
          </p:cNvPr>
          <p:cNvSpPr>
            <a:spLocks/>
          </p:cNvSpPr>
          <p:nvPr/>
        </p:nvSpPr>
        <p:spPr bwMode="auto">
          <a:xfrm>
            <a:off x="5371027" y="2399759"/>
            <a:ext cx="137544" cy="700542"/>
          </a:xfrm>
          <a:prstGeom prst="leftBrace">
            <a:avLst>
              <a:gd name="adj1" fmla="val 42444"/>
              <a:gd name="adj2" fmla="val 50083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57" name="AutoShape 39">
            <a:extLst>
              <a:ext uri="{FF2B5EF4-FFF2-40B4-BE49-F238E27FC236}">
                <a16:creationId xmlns:a16="http://schemas.microsoft.com/office/drawing/2014/main" id="{EA894F08-F7D0-4CD8-93D9-8F0677D58C7A}"/>
              </a:ext>
            </a:extLst>
          </p:cNvPr>
          <p:cNvSpPr>
            <a:spLocks/>
          </p:cNvSpPr>
          <p:nvPr/>
        </p:nvSpPr>
        <p:spPr bwMode="auto">
          <a:xfrm>
            <a:off x="7008267" y="2399759"/>
            <a:ext cx="137544" cy="700542"/>
          </a:xfrm>
          <a:prstGeom prst="leftBrace">
            <a:avLst>
              <a:gd name="adj1" fmla="val 42444"/>
              <a:gd name="adj2" fmla="val 50083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58" name="AutoShape 40">
            <a:extLst>
              <a:ext uri="{FF2B5EF4-FFF2-40B4-BE49-F238E27FC236}">
                <a16:creationId xmlns:a16="http://schemas.microsoft.com/office/drawing/2014/main" id="{A05EE624-7D2D-441D-9899-1603A04818FF}"/>
              </a:ext>
            </a:extLst>
          </p:cNvPr>
          <p:cNvSpPr>
            <a:spLocks/>
          </p:cNvSpPr>
          <p:nvPr/>
        </p:nvSpPr>
        <p:spPr bwMode="auto">
          <a:xfrm>
            <a:off x="6143838" y="2804231"/>
            <a:ext cx="123556" cy="585145"/>
          </a:xfrm>
          <a:prstGeom prst="rightBrace">
            <a:avLst>
              <a:gd name="adj1" fmla="val 39465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59" name="AutoShape 41">
            <a:extLst>
              <a:ext uri="{FF2B5EF4-FFF2-40B4-BE49-F238E27FC236}">
                <a16:creationId xmlns:a16="http://schemas.microsoft.com/office/drawing/2014/main" id="{CAA9B57B-E76B-4E94-A658-35D50CB537DF}"/>
              </a:ext>
            </a:extLst>
          </p:cNvPr>
          <p:cNvSpPr>
            <a:spLocks/>
          </p:cNvSpPr>
          <p:nvPr/>
        </p:nvSpPr>
        <p:spPr bwMode="auto">
          <a:xfrm>
            <a:off x="7781077" y="2797237"/>
            <a:ext cx="123556" cy="585145"/>
          </a:xfrm>
          <a:prstGeom prst="rightBrace">
            <a:avLst>
              <a:gd name="adj1" fmla="val 39465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60" name="Text Box 42">
            <a:extLst>
              <a:ext uri="{FF2B5EF4-FFF2-40B4-BE49-F238E27FC236}">
                <a16:creationId xmlns:a16="http://schemas.microsoft.com/office/drawing/2014/main" id="{5934973C-4DB1-4ACE-A666-50C098F7C4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6023" y="2634050"/>
            <a:ext cx="28565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algn="l" eaLnBrk="1" hangingPunct="1"/>
            <a:r>
              <a:rPr lang="en-US" altLang="ko-KR" sz="12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</a:p>
        </p:txBody>
      </p:sp>
      <p:sp>
        <p:nvSpPr>
          <p:cNvPr id="61" name="Text Box 43">
            <a:extLst>
              <a:ext uri="{FF2B5EF4-FFF2-40B4-BE49-F238E27FC236}">
                <a16:creationId xmlns:a16="http://schemas.microsoft.com/office/drawing/2014/main" id="{1D857703-9183-4CC1-8FA4-DF8F4D7A0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2932" y="2627056"/>
            <a:ext cx="28565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algn="l" eaLnBrk="1" hangingPunct="1"/>
            <a:r>
              <a:rPr lang="en-US" altLang="ko-KR" sz="12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</a:p>
        </p:txBody>
      </p:sp>
      <p:sp>
        <p:nvSpPr>
          <p:cNvPr id="62" name="Text Box 44">
            <a:extLst>
              <a:ext uri="{FF2B5EF4-FFF2-40B4-BE49-F238E27FC236}">
                <a16:creationId xmlns:a16="http://schemas.microsoft.com/office/drawing/2014/main" id="{4870A44A-5B27-4D29-BD54-CD5F23FD2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313" y="2635215"/>
            <a:ext cx="28565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algn="l" eaLnBrk="1" hangingPunct="1"/>
            <a:r>
              <a:rPr lang="en-US" altLang="ko-KR" sz="12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</a:p>
        </p:txBody>
      </p:sp>
      <p:sp>
        <p:nvSpPr>
          <p:cNvPr id="63" name="Text Box 45">
            <a:extLst>
              <a:ext uri="{FF2B5EF4-FFF2-40B4-BE49-F238E27FC236}">
                <a16:creationId xmlns:a16="http://schemas.microsoft.com/office/drawing/2014/main" id="{0E750789-022A-40A6-95F8-E434015D33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7025" y="2973247"/>
            <a:ext cx="27122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algn="l" eaLnBrk="1" hangingPunct="1"/>
            <a:r>
              <a:rPr lang="en-US" altLang="ko-KR" sz="12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</a:p>
        </p:txBody>
      </p:sp>
      <p:sp>
        <p:nvSpPr>
          <p:cNvPr id="64" name="Text Box 46">
            <a:extLst>
              <a:ext uri="{FF2B5EF4-FFF2-40B4-BE49-F238E27FC236}">
                <a16:creationId xmlns:a16="http://schemas.microsoft.com/office/drawing/2014/main" id="{A4A708C2-BA71-4640-A56F-D9A7715E60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9296" y="2988400"/>
            <a:ext cx="27122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algn="l" eaLnBrk="1" hangingPunct="1"/>
            <a:r>
              <a:rPr lang="en-US" altLang="ko-KR" sz="12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</a:p>
        </p:txBody>
      </p:sp>
      <p:sp>
        <p:nvSpPr>
          <p:cNvPr id="65" name="Text Box 47">
            <a:extLst>
              <a:ext uri="{FF2B5EF4-FFF2-40B4-BE49-F238E27FC236}">
                <a16:creationId xmlns:a16="http://schemas.microsoft.com/office/drawing/2014/main" id="{57E62994-DA1D-49AC-AFF2-BF91090490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4288" y="2987235"/>
            <a:ext cx="27122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algn="l" eaLnBrk="1" hangingPunct="1"/>
            <a:r>
              <a:rPr lang="en-US" altLang="ko-KR" sz="12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45533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관계대수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6" name="그룹 9"/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4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" name="직사각형 48"/>
            <p:cNvSpPr/>
            <p:nvPr/>
          </p:nvSpPr>
          <p:spPr>
            <a:xfrm>
              <a:off x="911746" y="2055249"/>
              <a:ext cx="127009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관계대수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16" name="Group 85">
            <a:extLst>
              <a:ext uri="{FF2B5EF4-FFF2-40B4-BE49-F238E27FC236}">
                <a16:creationId xmlns:a16="http://schemas.microsoft.com/office/drawing/2014/main" id="{BFDAB946-3E78-4646-AE1F-598DD4219B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2011104"/>
              </p:ext>
            </p:extLst>
          </p:nvPr>
        </p:nvGraphicFramePr>
        <p:xfrm>
          <a:off x="457200" y="1360489"/>
          <a:ext cx="7499176" cy="1770151"/>
        </p:xfrm>
        <a:graphic>
          <a:graphicData uri="http://schemas.openxmlformats.org/drawingml/2006/table">
            <a:tbl>
              <a:tblPr/>
              <a:tblGrid>
                <a:gridCol w="2781813">
                  <a:extLst>
                    <a:ext uri="{9D8B030D-6E8A-4147-A177-3AD203B41FA5}">
                      <a16:colId xmlns:a16="http://schemas.microsoft.com/office/drawing/2014/main" val="4270767459"/>
                    </a:ext>
                  </a:extLst>
                </a:gridCol>
                <a:gridCol w="3270763">
                  <a:extLst>
                    <a:ext uri="{9D8B030D-6E8A-4147-A177-3AD203B41FA5}">
                      <a16:colId xmlns:a16="http://schemas.microsoft.com/office/drawing/2014/main" val="166521117"/>
                    </a:ext>
                  </a:extLst>
                </a:gridCol>
                <a:gridCol w="1446600">
                  <a:extLst>
                    <a:ext uri="{9D8B030D-6E8A-4147-A177-3AD203B41FA5}">
                      <a16:colId xmlns:a16="http://schemas.microsoft.com/office/drawing/2014/main" val="1816638431"/>
                    </a:ext>
                  </a:extLst>
                </a:gridCol>
              </a:tblGrid>
              <a:tr h="233177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연산자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표기법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951299"/>
                  </a:ext>
                </a:extLst>
              </a:tr>
              <a:tr h="391742">
                <a:tc rowSpan="3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필수적인 연산자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셀렉션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(selection)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ru-RU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울릉도M" panose="02030600000101010101" pitchFamily="18" charset="-127"/>
                          <a:ea typeface="맑은 고딕" panose="020B0503020000020004" pitchFamily="50" charset="-127"/>
                        </a:rPr>
                        <a:t>б</a:t>
                      </a:r>
                      <a:endParaRPr kumimoji="1" lang="el-G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울릉도M" panose="02030600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975333"/>
                  </a:ext>
                </a:extLst>
              </a:tr>
              <a:tr h="405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프로젝션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(projection)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l-GR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울릉도M" panose="02030600000101010101" pitchFamily="18" charset="-127"/>
                          <a:ea typeface="맑은 고딕" panose="020B0503020000020004" pitchFamily="50" charset="-127"/>
                        </a:rPr>
                        <a:t>π</a:t>
                      </a:r>
                      <a:endParaRPr kumimoji="1" lang="en-US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6700641"/>
                  </a:ext>
                </a:extLst>
              </a:tr>
              <a:tr h="6986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합집합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(union)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울릉도M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∪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6710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581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관계대수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6" name="그룹 9"/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4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" name="직사각형 48"/>
            <p:cNvSpPr/>
            <p:nvPr/>
          </p:nvSpPr>
          <p:spPr>
            <a:xfrm>
              <a:off x="911746" y="2055249"/>
              <a:ext cx="333291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조회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(selection)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4786BF5-46BD-4DAD-8F79-68B7D2ADBBE7}"/>
              </a:ext>
            </a:extLst>
          </p:cNvPr>
          <p:cNvSpPr txBox="1"/>
          <p:nvPr/>
        </p:nvSpPr>
        <p:spPr>
          <a:xfrm>
            <a:off x="453420" y="1275606"/>
            <a:ext cx="8367051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0"/>
              <a:t>특정 행을 추출하기 위한 연산임</a:t>
            </a:r>
            <a:endParaRPr lang="ko-KR" altLang="en-US" sz="1400" b="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927ABF9-525D-476E-B876-825E17332BF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82590" y="3230086"/>
          <a:ext cx="3096833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299">
                  <a:extLst>
                    <a:ext uri="{9D8B030D-6E8A-4147-A177-3AD203B41FA5}">
                      <a16:colId xmlns:a16="http://schemas.microsoft.com/office/drawing/2014/main" val="394179459"/>
                    </a:ext>
                  </a:extLst>
                </a:gridCol>
                <a:gridCol w="747511">
                  <a:extLst>
                    <a:ext uri="{9D8B030D-6E8A-4147-A177-3AD203B41FA5}">
                      <a16:colId xmlns:a16="http://schemas.microsoft.com/office/drawing/2014/main" val="2262598779"/>
                    </a:ext>
                  </a:extLst>
                </a:gridCol>
                <a:gridCol w="702935">
                  <a:extLst>
                    <a:ext uri="{9D8B030D-6E8A-4147-A177-3AD203B41FA5}">
                      <a16:colId xmlns:a16="http://schemas.microsoft.com/office/drawing/2014/main" val="2429367162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33448726"/>
                    </a:ext>
                  </a:extLst>
                </a:gridCol>
              </a:tblGrid>
              <a:tr h="2369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지점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물량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053876"/>
                  </a:ext>
                </a:extLst>
              </a:tr>
              <a:tr h="236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1,500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055294"/>
                  </a:ext>
                </a:extLst>
              </a:tr>
              <a:tr h="236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2,300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9724914"/>
                  </a:ext>
                </a:extLst>
              </a:tr>
              <a:tr h="236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9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201703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4,300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718132"/>
                  </a:ext>
                </a:extLst>
              </a:tr>
              <a:tr h="236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201704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5,000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703135"/>
                  </a:ext>
                </a:extLst>
              </a:tr>
              <a:tr h="236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5,000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942020"/>
                  </a:ext>
                </a:extLst>
              </a:tr>
            </a:tbl>
          </a:graphicData>
        </a:graphic>
      </p:graphicFrame>
      <p:sp>
        <p:nvSpPr>
          <p:cNvPr id="14" name="아래로 구부러진 화살표 68">
            <a:extLst>
              <a:ext uri="{FF2B5EF4-FFF2-40B4-BE49-F238E27FC236}">
                <a16:creationId xmlns:a16="http://schemas.microsoft.com/office/drawing/2014/main" id="{98F87C4D-2AF9-4E42-8D0B-F115F3E17908}"/>
              </a:ext>
            </a:extLst>
          </p:cNvPr>
          <p:cNvSpPr/>
          <p:nvPr/>
        </p:nvSpPr>
        <p:spPr>
          <a:xfrm>
            <a:off x="3954104" y="2949405"/>
            <a:ext cx="1121463" cy="561363"/>
          </a:xfrm>
          <a:custGeom>
            <a:avLst/>
            <a:gdLst>
              <a:gd name="connsiteX0" fmla="*/ 725088 w 873778"/>
              <a:gd name="connsiteY0" fmla="*/ 594762 h 594762"/>
              <a:gd name="connsiteX1" fmla="*/ 566065 w 873778"/>
              <a:gd name="connsiteY1" fmla="*/ 446072 h 594762"/>
              <a:gd name="connsiteX2" fmla="*/ 640410 w 873778"/>
              <a:gd name="connsiteY2" fmla="*/ 446072 h 594762"/>
              <a:gd name="connsiteX3" fmla="*/ 325371 w 873778"/>
              <a:gd name="connsiteY3" fmla="*/ 0 h 594762"/>
              <a:gd name="connsiteX4" fmla="*/ 474062 w 873778"/>
              <a:gd name="connsiteY4" fmla="*/ 0 h 594762"/>
              <a:gd name="connsiteX5" fmla="*/ 789101 w 873778"/>
              <a:gd name="connsiteY5" fmla="*/ 446072 h 594762"/>
              <a:gd name="connsiteX6" fmla="*/ 863446 w 873778"/>
              <a:gd name="connsiteY6" fmla="*/ 446072 h 594762"/>
              <a:gd name="connsiteX7" fmla="*/ 725088 w 873778"/>
              <a:gd name="connsiteY7" fmla="*/ 594762 h 594762"/>
              <a:gd name="connsiteX0" fmla="*/ 399716 w 873778"/>
              <a:gd name="connsiteY0" fmla="*/ 15734 h 594762"/>
              <a:gd name="connsiteX1" fmla="*/ 148690 w 873778"/>
              <a:gd name="connsiteY1" fmla="*/ 594762 h 594762"/>
              <a:gd name="connsiteX2" fmla="*/ 0 w 873778"/>
              <a:gd name="connsiteY2" fmla="*/ 594762 h 594762"/>
              <a:gd name="connsiteX3" fmla="*/ 49059 w 873778"/>
              <a:gd name="connsiteY3" fmla="*/ 280705 h 594762"/>
              <a:gd name="connsiteX4" fmla="*/ 399716 w 873778"/>
              <a:gd name="connsiteY4" fmla="*/ 15735 h 594762"/>
              <a:gd name="connsiteX5" fmla="*/ 399716 w 873778"/>
              <a:gd name="connsiteY5" fmla="*/ 15734 h 594762"/>
              <a:gd name="connsiteX0" fmla="*/ 399716 w 873778"/>
              <a:gd name="connsiteY0" fmla="*/ 15734 h 594762"/>
              <a:gd name="connsiteX1" fmla="*/ 148690 w 873778"/>
              <a:gd name="connsiteY1" fmla="*/ 594762 h 594762"/>
              <a:gd name="connsiteX2" fmla="*/ 0 w 873778"/>
              <a:gd name="connsiteY2" fmla="*/ 594762 h 594762"/>
              <a:gd name="connsiteX3" fmla="*/ 325371 w 873778"/>
              <a:gd name="connsiteY3" fmla="*/ 0 h 594762"/>
              <a:gd name="connsiteX4" fmla="*/ 474062 w 873778"/>
              <a:gd name="connsiteY4" fmla="*/ 0 h 594762"/>
              <a:gd name="connsiteX5" fmla="*/ 789101 w 873778"/>
              <a:gd name="connsiteY5" fmla="*/ 446072 h 594762"/>
              <a:gd name="connsiteX6" fmla="*/ 863446 w 873778"/>
              <a:gd name="connsiteY6" fmla="*/ 446072 h 594762"/>
              <a:gd name="connsiteX7" fmla="*/ 725088 w 873778"/>
              <a:gd name="connsiteY7" fmla="*/ 594762 h 594762"/>
              <a:gd name="connsiteX8" fmla="*/ 566065 w 873778"/>
              <a:gd name="connsiteY8" fmla="*/ 446072 h 594762"/>
              <a:gd name="connsiteX9" fmla="*/ 640410 w 873778"/>
              <a:gd name="connsiteY9" fmla="*/ 446072 h 594762"/>
              <a:gd name="connsiteX10" fmla="*/ 325371 w 873778"/>
              <a:gd name="connsiteY10" fmla="*/ 0 h 594762"/>
              <a:gd name="connsiteX0" fmla="*/ 725088 w 863446"/>
              <a:gd name="connsiteY0" fmla="*/ 594800 h 633099"/>
              <a:gd name="connsiteX1" fmla="*/ 566065 w 863446"/>
              <a:gd name="connsiteY1" fmla="*/ 446110 h 633099"/>
              <a:gd name="connsiteX2" fmla="*/ 640410 w 863446"/>
              <a:gd name="connsiteY2" fmla="*/ 446110 h 633099"/>
              <a:gd name="connsiteX3" fmla="*/ 325371 w 863446"/>
              <a:gd name="connsiteY3" fmla="*/ 38 h 633099"/>
              <a:gd name="connsiteX4" fmla="*/ 474062 w 863446"/>
              <a:gd name="connsiteY4" fmla="*/ 38 h 633099"/>
              <a:gd name="connsiteX5" fmla="*/ 789101 w 863446"/>
              <a:gd name="connsiteY5" fmla="*/ 446110 h 633099"/>
              <a:gd name="connsiteX6" fmla="*/ 863446 w 863446"/>
              <a:gd name="connsiteY6" fmla="*/ 446110 h 633099"/>
              <a:gd name="connsiteX7" fmla="*/ 725088 w 863446"/>
              <a:gd name="connsiteY7" fmla="*/ 594800 h 633099"/>
              <a:gd name="connsiteX0" fmla="*/ 399716 w 863446"/>
              <a:gd name="connsiteY0" fmla="*/ 15772 h 633099"/>
              <a:gd name="connsiteX1" fmla="*/ 148690 w 863446"/>
              <a:gd name="connsiteY1" fmla="*/ 594800 h 633099"/>
              <a:gd name="connsiteX2" fmla="*/ 0 w 863446"/>
              <a:gd name="connsiteY2" fmla="*/ 594800 h 633099"/>
              <a:gd name="connsiteX3" fmla="*/ 49059 w 863446"/>
              <a:gd name="connsiteY3" fmla="*/ 280743 h 633099"/>
              <a:gd name="connsiteX4" fmla="*/ 399716 w 863446"/>
              <a:gd name="connsiteY4" fmla="*/ 15773 h 633099"/>
              <a:gd name="connsiteX5" fmla="*/ 399716 w 863446"/>
              <a:gd name="connsiteY5" fmla="*/ 15772 h 633099"/>
              <a:gd name="connsiteX0" fmla="*/ 399716 w 863446"/>
              <a:gd name="connsiteY0" fmla="*/ 15772 h 633099"/>
              <a:gd name="connsiteX1" fmla="*/ 40234 w 863446"/>
              <a:gd name="connsiteY1" fmla="*/ 633099 h 633099"/>
              <a:gd name="connsiteX2" fmla="*/ 0 w 863446"/>
              <a:gd name="connsiteY2" fmla="*/ 594800 h 633099"/>
              <a:gd name="connsiteX3" fmla="*/ 325371 w 863446"/>
              <a:gd name="connsiteY3" fmla="*/ 38 h 633099"/>
              <a:gd name="connsiteX4" fmla="*/ 474062 w 863446"/>
              <a:gd name="connsiteY4" fmla="*/ 38 h 633099"/>
              <a:gd name="connsiteX5" fmla="*/ 789101 w 863446"/>
              <a:gd name="connsiteY5" fmla="*/ 446110 h 633099"/>
              <a:gd name="connsiteX6" fmla="*/ 863446 w 863446"/>
              <a:gd name="connsiteY6" fmla="*/ 446110 h 633099"/>
              <a:gd name="connsiteX7" fmla="*/ 725088 w 863446"/>
              <a:gd name="connsiteY7" fmla="*/ 594800 h 633099"/>
              <a:gd name="connsiteX8" fmla="*/ 566065 w 863446"/>
              <a:gd name="connsiteY8" fmla="*/ 446110 h 633099"/>
              <a:gd name="connsiteX9" fmla="*/ 640410 w 863446"/>
              <a:gd name="connsiteY9" fmla="*/ 446110 h 633099"/>
              <a:gd name="connsiteX10" fmla="*/ 325371 w 863446"/>
              <a:gd name="connsiteY10" fmla="*/ 38 h 633099"/>
              <a:gd name="connsiteX0" fmla="*/ 725088 w 863446"/>
              <a:gd name="connsiteY0" fmla="*/ 594800 h 652168"/>
              <a:gd name="connsiteX1" fmla="*/ 566065 w 863446"/>
              <a:gd name="connsiteY1" fmla="*/ 446110 h 652168"/>
              <a:gd name="connsiteX2" fmla="*/ 640410 w 863446"/>
              <a:gd name="connsiteY2" fmla="*/ 446110 h 652168"/>
              <a:gd name="connsiteX3" fmla="*/ 325371 w 863446"/>
              <a:gd name="connsiteY3" fmla="*/ 38 h 652168"/>
              <a:gd name="connsiteX4" fmla="*/ 474062 w 863446"/>
              <a:gd name="connsiteY4" fmla="*/ 38 h 652168"/>
              <a:gd name="connsiteX5" fmla="*/ 789101 w 863446"/>
              <a:gd name="connsiteY5" fmla="*/ 446110 h 652168"/>
              <a:gd name="connsiteX6" fmla="*/ 863446 w 863446"/>
              <a:gd name="connsiteY6" fmla="*/ 446110 h 652168"/>
              <a:gd name="connsiteX7" fmla="*/ 725088 w 863446"/>
              <a:gd name="connsiteY7" fmla="*/ 594800 h 652168"/>
              <a:gd name="connsiteX0" fmla="*/ 399716 w 863446"/>
              <a:gd name="connsiteY0" fmla="*/ 15772 h 652168"/>
              <a:gd name="connsiteX1" fmla="*/ 25039 w 863446"/>
              <a:gd name="connsiteY1" fmla="*/ 652168 h 652168"/>
              <a:gd name="connsiteX2" fmla="*/ 0 w 863446"/>
              <a:gd name="connsiteY2" fmla="*/ 594800 h 652168"/>
              <a:gd name="connsiteX3" fmla="*/ 49059 w 863446"/>
              <a:gd name="connsiteY3" fmla="*/ 280743 h 652168"/>
              <a:gd name="connsiteX4" fmla="*/ 399716 w 863446"/>
              <a:gd name="connsiteY4" fmla="*/ 15773 h 652168"/>
              <a:gd name="connsiteX5" fmla="*/ 399716 w 863446"/>
              <a:gd name="connsiteY5" fmla="*/ 15772 h 652168"/>
              <a:gd name="connsiteX0" fmla="*/ 399716 w 863446"/>
              <a:gd name="connsiteY0" fmla="*/ 15772 h 652168"/>
              <a:gd name="connsiteX1" fmla="*/ 40234 w 863446"/>
              <a:gd name="connsiteY1" fmla="*/ 633099 h 652168"/>
              <a:gd name="connsiteX2" fmla="*/ 0 w 863446"/>
              <a:gd name="connsiteY2" fmla="*/ 594800 h 652168"/>
              <a:gd name="connsiteX3" fmla="*/ 325371 w 863446"/>
              <a:gd name="connsiteY3" fmla="*/ 38 h 652168"/>
              <a:gd name="connsiteX4" fmla="*/ 474062 w 863446"/>
              <a:gd name="connsiteY4" fmla="*/ 38 h 652168"/>
              <a:gd name="connsiteX5" fmla="*/ 789101 w 863446"/>
              <a:gd name="connsiteY5" fmla="*/ 446110 h 652168"/>
              <a:gd name="connsiteX6" fmla="*/ 863446 w 863446"/>
              <a:gd name="connsiteY6" fmla="*/ 446110 h 652168"/>
              <a:gd name="connsiteX7" fmla="*/ 725088 w 863446"/>
              <a:gd name="connsiteY7" fmla="*/ 594800 h 652168"/>
              <a:gd name="connsiteX8" fmla="*/ 566065 w 863446"/>
              <a:gd name="connsiteY8" fmla="*/ 446110 h 652168"/>
              <a:gd name="connsiteX9" fmla="*/ 640410 w 863446"/>
              <a:gd name="connsiteY9" fmla="*/ 446110 h 652168"/>
              <a:gd name="connsiteX10" fmla="*/ 325371 w 863446"/>
              <a:gd name="connsiteY10" fmla="*/ 38 h 652168"/>
              <a:gd name="connsiteX0" fmla="*/ 725088 w 863446"/>
              <a:gd name="connsiteY0" fmla="*/ 594800 h 652168"/>
              <a:gd name="connsiteX1" fmla="*/ 566065 w 863446"/>
              <a:gd name="connsiteY1" fmla="*/ 446110 h 652168"/>
              <a:gd name="connsiteX2" fmla="*/ 640410 w 863446"/>
              <a:gd name="connsiteY2" fmla="*/ 446110 h 652168"/>
              <a:gd name="connsiteX3" fmla="*/ 325371 w 863446"/>
              <a:gd name="connsiteY3" fmla="*/ 38 h 652168"/>
              <a:gd name="connsiteX4" fmla="*/ 474062 w 863446"/>
              <a:gd name="connsiteY4" fmla="*/ 38 h 652168"/>
              <a:gd name="connsiteX5" fmla="*/ 789101 w 863446"/>
              <a:gd name="connsiteY5" fmla="*/ 446110 h 652168"/>
              <a:gd name="connsiteX6" fmla="*/ 863446 w 863446"/>
              <a:gd name="connsiteY6" fmla="*/ 446110 h 652168"/>
              <a:gd name="connsiteX7" fmla="*/ 725088 w 863446"/>
              <a:gd name="connsiteY7" fmla="*/ 594800 h 652168"/>
              <a:gd name="connsiteX0" fmla="*/ 399716 w 863446"/>
              <a:gd name="connsiteY0" fmla="*/ 15772 h 652168"/>
              <a:gd name="connsiteX1" fmla="*/ 25039 w 863446"/>
              <a:gd name="connsiteY1" fmla="*/ 652168 h 652168"/>
              <a:gd name="connsiteX2" fmla="*/ 0 w 863446"/>
              <a:gd name="connsiteY2" fmla="*/ 594800 h 652168"/>
              <a:gd name="connsiteX3" fmla="*/ 49059 w 863446"/>
              <a:gd name="connsiteY3" fmla="*/ 280743 h 652168"/>
              <a:gd name="connsiteX4" fmla="*/ 399716 w 863446"/>
              <a:gd name="connsiteY4" fmla="*/ 15773 h 652168"/>
              <a:gd name="connsiteX5" fmla="*/ 399716 w 863446"/>
              <a:gd name="connsiteY5" fmla="*/ 15772 h 652168"/>
              <a:gd name="connsiteX0" fmla="*/ 399716 w 863446"/>
              <a:gd name="connsiteY0" fmla="*/ 15772 h 652168"/>
              <a:gd name="connsiteX1" fmla="*/ 40234 w 863446"/>
              <a:gd name="connsiteY1" fmla="*/ 633099 h 652168"/>
              <a:gd name="connsiteX2" fmla="*/ 7510 w 863446"/>
              <a:gd name="connsiteY2" fmla="*/ 631230 h 652168"/>
              <a:gd name="connsiteX3" fmla="*/ 325371 w 863446"/>
              <a:gd name="connsiteY3" fmla="*/ 38 h 652168"/>
              <a:gd name="connsiteX4" fmla="*/ 474062 w 863446"/>
              <a:gd name="connsiteY4" fmla="*/ 38 h 652168"/>
              <a:gd name="connsiteX5" fmla="*/ 789101 w 863446"/>
              <a:gd name="connsiteY5" fmla="*/ 446110 h 652168"/>
              <a:gd name="connsiteX6" fmla="*/ 863446 w 863446"/>
              <a:gd name="connsiteY6" fmla="*/ 446110 h 652168"/>
              <a:gd name="connsiteX7" fmla="*/ 725088 w 863446"/>
              <a:gd name="connsiteY7" fmla="*/ 594800 h 652168"/>
              <a:gd name="connsiteX8" fmla="*/ 566065 w 863446"/>
              <a:gd name="connsiteY8" fmla="*/ 446110 h 652168"/>
              <a:gd name="connsiteX9" fmla="*/ 640410 w 863446"/>
              <a:gd name="connsiteY9" fmla="*/ 446110 h 652168"/>
              <a:gd name="connsiteX10" fmla="*/ 325371 w 863446"/>
              <a:gd name="connsiteY10" fmla="*/ 38 h 652168"/>
              <a:gd name="connsiteX0" fmla="*/ 725088 w 863446"/>
              <a:gd name="connsiteY0" fmla="*/ 594800 h 652168"/>
              <a:gd name="connsiteX1" fmla="*/ 566065 w 863446"/>
              <a:gd name="connsiteY1" fmla="*/ 446110 h 652168"/>
              <a:gd name="connsiteX2" fmla="*/ 640410 w 863446"/>
              <a:gd name="connsiteY2" fmla="*/ 446110 h 652168"/>
              <a:gd name="connsiteX3" fmla="*/ 325371 w 863446"/>
              <a:gd name="connsiteY3" fmla="*/ 38 h 652168"/>
              <a:gd name="connsiteX4" fmla="*/ 474062 w 863446"/>
              <a:gd name="connsiteY4" fmla="*/ 38 h 652168"/>
              <a:gd name="connsiteX5" fmla="*/ 789101 w 863446"/>
              <a:gd name="connsiteY5" fmla="*/ 446110 h 652168"/>
              <a:gd name="connsiteX6" fmla="*/ 863446 w 863446"/>
              <a:gd name="connsiteY6" fmla="*/ 446110 h 652168"/>
              <a:gd name="connsiteX7" fmla="*/ 725088 w 863446"/>
              <a:gd name="connsiteY7" fmla="*/ 594800 h 652168"/>
              <a:gd name="connsiteX0" fmla="*/ 399716 w 863446"/>
              <a:gd name="connsiteY0" fmla="*/ 15772 h 652168"/>
              <a:gd name="connsiteX1" fmla="*/ 25039 w 863446"/>
              <a:gd name="connsiteY1" fmla="*/ 652168 h 652168"/>
              <a:gd name="connsiteX2" fmla="*/ 0 w 863446"/>
              <a:gd name="connsiteY2" fmla="*/ 594800 h 652168"/>
              <a:gd name="connsiteX3" fmla="*/ 49059 w 863446"/>
              <a:gd name="connsiteY3" fmla="*/ 280743 h 652168"/>
              <a:gd name="connsiteX4" fmla="*/ 399716 w 863446"/>
              <a:gd name="connsiteY4" fmla="*/ 15773 h 652168"/>
              <a:gd name="connsiteX5" fmla="*/ 399716 w 863446"/>
              <a:gd name="connsiteY5" fmla="*/ 15772 h 652168"/>
              <a:gd name="connsiteX0" fmla="*/ 399716 w 863446"/>
              <a:gd name="connsiteY0" fmla="*/ 15772 h 652168"/>
              <a:gd name="connsiteX1" fmla="*/ 40234 w 863446"/>
              <a:gd name="connsiteY1" fmla="*/ 633099 h 652168"/>
              <a:gd name="connsiteX2" fmla="*/ 7510 w 863446"/>
              <a:gd name="connsiteY2" fmla="*/ 631230 h 652168"/>
              <a:gd name="connsiteX3" fmla="*/ 325371 w 863446"/>
              <a:gd name="connsiteY3" fmla="*/ 38 h 652168"/>
              <a:gd name="connsiteX4" fmla="*/ 474062 w 863446"/>
              <a:gd name="connsiteY4" fmla="*/ 38 h 652168"/>
              <a:gd name="connsiteX5" fmla="*/ 789101 w 863446"/>
              <a:gd name="connsiteY5" fmla="*/ 446110 h 652168"/>
              <a:gd name="connsiteX6" fmla="*/ 863446 w 863446"/>
              <a:gd name="connsiteY6" fmla="*/ 446110 h 652168"/>
              <a:gd name="connsiteX7" fmla="*/ 725088 w 863446"/>
              <a:gd name="connsiteY7" fmla="*/ 594800 h 652168"/>
              <a:gd name="connsiteX8" fmla="*/ 566065 w 863446"/>
              <a:gd name="connsiteY8" fmla="*/ 446110 h 652168"/>
              <a:gd name="connsiteX9" fmla="*/ 640410 w 863446"/>
              <a:gd name="connsiteY9" fmla="*/ 446110 h 652168"/>
              <a:gd name="connsiteX10" fmla="*/ 325371 w 863446"/>
              <a:gd name="connsiteY10" fmla="*/ 38 h 652168"/>
              <a:gd name="connsiteX0" fmla="*/ 733886 w 872244"/>
              <a:gd name="connsiteY0" fmla="*/ 594800 h 653237"/>
              <a:gd name="connsiteX1" fmla="*/ 574863 w 872244"/>
              <a:gd name="connsiteY1" fmla="*/ 446110 h 653237"/>
              <a:gd name="connsiteX2" fmla="*/ 649208 w 872244"/>
              <a:gd name="connsiteY2" fmla="*/ 446110 h 653237"/>
              <a:gd name="connsiteX3" fmla="*/ 334169 w 872244"/>
              <a:gd name="connsiteY3" fmla="*/ 38 h 653237"/>
              <a:gd name="connsiteX4" fmla="*/ 482860 w 872244"/>
              <a:gd name="connsiteY4" fmla="*/ 38 h 653237"/>
              <a:gd name="connsiteX5" fmla="*/ 797899 w 872244"/>
              <a:gd name="connsiteY5" fmla="*/ 446110 h 653237"/>
              <a:gd name="connsiteX6" fmla="*/ 872244 w 872244"/>
              <a:gd name="connsiteY6" fmla="*/ 446110 h 653237"/>
              <a:gd name="connsiteX7" fmla="*/ 733886 w 872244"/>
              <a:gd name="connsiteY7" fmla="*/ 594800 h 653237"/>
              <a:gd name="connsiteX0" fmla="*/ 408514 w 872244"/>
              <a:gd name="connsiteY0" fmla="*/ 15772 h 653237"/>
              <a:gd name="connsiteX1" fmla="*/ 33837 w 872244"/>
              <a:gd name="connsiteY1" fmla="*/ 652168 h 653237"/>
              <a:gd name="connsiteX2" fmla="*/ 8798 w 872244"/>
              <a:gd name="connsiteY2" fmla="*/ 594800 h 653237"/>
              <a:gd name="connsiteX3" fmla="*/ 57857 w 872244"/>
              <a:gd name="connsiteY3" fmla="*/ 280743 h 653237"/>
              <a:gd name="connsiteX4" fmla="*/ 408514 w 872244"/>
              <a:gd name="connsiteY4" fmla="*/ 15773 h 653237"/>
              <a:gd name="connsiteX5" fmla="*/ 408514 w 872244"/>
              <a:gd name="connsiteY5" fmla="*/ 15772 h 653237"/>
              <a:gd name="connsiteX0" fmla="*/ 408514 w 872244"/>
              <a:gd name="connsiteY0" fmla="*/ 15772 h 653237"/>
              <a:gd name="connsiteX1" fmla="*/ 20808 w 872244"/>
              <a:gd name="connsiteY1" fmla="*/ 653237 h 653237"/>
              <a:gd name="connsiteX2" fmla="*/ 16308 w 872244"/>
              <a:gd name="connsiteY2" fmla="*/ 631230 h 653237"/>
              <a:gd name="connsiteX3" fmla="*/ 334169 w 872244"/>
              <a:gd name="connsiteY3" fmla="*/ 38 h 653237"/>
              <a:gd name="connsiteX4" fmla="*/ 482860 w 872244"/>
              <a:gd name="connsiteY4" fmla="*/ 38 h 653237"/>
              <a:gd name="connsiteX5" fmla="*/ 797899 w 872244"/>
              <a:gd name="connsiteY5" fmla="*/ 446110 h 653237"/>
              <a:gd name="connsiteX6" fmla="*/ 872244 w 872244"/>
              <a:gd name="connsiteY6" fmla="*/ 446110 h 653237"/>
              <a:gd name="connsiteX7" fmla="*/ 733886 w 872244"/>
              <a:gd name="connsiteY7" fmla="*/ 594800 h 653237"/>
              <a:gd name="connsiteX8" fmla="*/ 574863 w 872244"/>
              <a:gd name="connsiteY8" fmla="*/ 446110 h 653237"/>
              <a:gd name="connsiteX9" fmla="*/ 649208 w 872244"/>
              <a:gd name="connsiteY9" fmla="*/ 446110 h 653237"/>
              <a:gd name="connsiteX10" fmla="*/ 334169 w 872244"/>
              <a:gd name="connsiteY10" fmla="*/ 38 h 653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72244" h="653237" stroke="0" extrusionOk="0">
                <a:moveTo>
                  <a:pt x="733886" y="594800"/>
                </a:moveTo>
                <a:lnTo>
                  <a:pt x="574863" y="446110"/>
                </a:lnTo>
                <a:lnTo>
                  <a:pt x="649208" y="446110"/>
                </a:lnTo>
                <a:cubicBezTo>
                  <a:pt x="612116" y="183512"/>
                  <a:pt x="482538" y="38"/>
                  <a:pt x="334169" y="38"/>
                </a:cubicBezTo>
                <a:lnTo>
                  <a:pt x="482860" y="38"/>
                </a:lnTo>
                <a:cubicBezTo>
                  <a:pt x="631229" y="38"/>
                  <a:pt x="760807" y="183511"/>
                  <a:pt x="797899" y="446110"/>
                </a:cubicBezTo>
                <a:lnTo>
                  <a:pt x="872244" y="446110"/>
                </a:lnTo>
                <a:lnTo>
                  <a:pt x="733886" y="594800"/>
                </a:lnTo>
                <a:close/>
              </a:path>
              <a:path w="872244" h="653237" fill="darkenLess" stroke="0" extrusionOk="0">
                <a:moveTo>
                  <a:pt x="408514" y="15772"/>
                </a:moveTo>
                <a:cubicBezTo>
                  <a:pt x="261453" y="78865"/>
                  <a:pt x="33837" y="376043"/>
                  <a:pt x="33837" y="652168"/>
                </a:cubicBezTo>
                <a:lnTo>
                  <a:pt x="8798" y="594800"/>
                </a:lnTo>
                <a:cubicBezTo>
                  <a:pt x="8798" y="483797"/>
                  <a:pt x="25792" y="375009"/>
                  <a:pt x="57857" y="280743"/>
                </a:cubicBezTo>
                <a:cubicBezTo>
                  <a:pt x="131555" y="64084"/>
                  <a:pt x="272637" y="-42522"/>
                  <a:pt x="408514" y="15773"/>
                </a:cubicBezTo>
                <a:lnTo>
                  <a:pt x="408514" y="15772"/>
                </a:lnTo>
                <a:close/>
              </a:path>
              <a:path w="872244" h="653237" fill="none" extrusionOk="0">
                <a:moveTo>
                  <a:pt x="408514" y="15772"/>
                </a:moveTo>
                <a:cubicBezTo>
                  <a:pt x="261453" y="78865"/>
                  <a:pt x="20808" y="377112"/>
                  <a:pt x="20808" y="653237"/>
                </a:cubicBezTo>
                <a:cubicBezTo>
                  <a:pt x="-28755" y="653237"/>
                  <a:pt x="27231" y="649158"/>
                  <a:pt x="16308" y="631230"/>
                </a:cubicBezTo>
                <a:cubicBezTo>
                  <a:pt x="16308" y="302752"/>
                  <a:pt x="154472" y="38"/>
                  <a:pt x="334169" y="38"/>
                </a:cubicBezTo>
                <a:lnTo>
                  <a:pt x="482860" y="38"/>
                </a:lnTo>
                <a:cubicBezTo>
                  <a:pt x="631229" y="38"/>
                  <a:pt x="760807" y="183511"/>
                  <a:pt x="797899" y="446110"/>
                </a:cubicBezTo>
                <a:lnTo>
                  <a:pt x="872244" y="446110"/>
                </a:lnTo>
                <a:lnTo>
                  <a:pt x="733886" y="594800"/>
                </a:lnTo>
                <a:lnTo>
                  <a:pt x="574863" y="446110"/>
                </a:lnTo>
                <a:lnTo>
                  <a:pt x="649208" y="446110"/>
                </a:lnTo>
                <a:cubicBezTo>
                  <a:pt x="612116" y="183512"/>
                  <a:pt x="482538" y="38"/>
                  <a:pt x="334169" y="38"/>
                </a:cubicBezTo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2BF0609-FE33-440E-8155-55E18DBD2B1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147575" y="3230086"/>
          <a:ext cx="367289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213">
                  <a:extLst>
                    <a:ext uri="{9D8B030D-6E8A-4147-A177-3AD203B41FA5}">
                      <a16:colId xmlns:a16="http://schemas.microsoft.com/office/drawing/2014/main" val="394179459"/>
                    </a:ext>
                  </a:extLst>
                </a:gridCol>
                <a:gridCol w="886561">
                  <a:extLst>
                    <a:ext uri="{9D8B030D-6E8A-4147-A177-3AD203B41FA5}">
                      <a16:colId xmlns:a16="http://schemas.microsoft.com/office/drawing/2014/main" val="2262598779"/>
                    </a:ext>
                  </a:extLst>
                </a:gridCol>
                <a:gridCol w="759909">
                  <a:extLst>
                    <a:ext uri="{9D8B030D-6E8A-4147-A177-3AD203B41FA5}">
                      <a16:colId xmlns:a16="http://schemas.microsoft.com/office/drawing/2014/main" val="2429367162"/>
                    </a:ext>
                  </a:extLst>
                </a:gridCol>
                <a:gridCol w="1013213">
                  <a:extLst>
                    <a:ext uri="{9D8B030D-6E8A-4147-A177-3AD203B41FA5}">
                      <a16:colId xmlns:a16="http://schemas.microsoft.com/office/drawing/2014/main" val="2033448726"/>
                    </a:ext>
                  </a:extLst>
                </a:gridCol>
              </a:tblGrid>
              <a:tr h="2369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지점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물량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053876"/>
                  </a:ext>
                </a:extLst>
              </a:tr>
              <a:tr h="236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9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201703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4,300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4718132"/>
                  </a:ext>
                </a:extLst>
              </a:tr>
              <a:tr h="236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201704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5,000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703135"/>
                  </a:ext>
                </a:extLst>
              </a:tr>
              <a:tr h="236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5,000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4422938"/>
                  </a:ext>
                </a:extLst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1BD226FC-48E8-4788-A7CD-DCA6649B77E3}"/>
              </a:ext>
            </a:extLst>
          </p:cNvPr>
          <p:cNvGrpSpPr/>
          <p:nvPr/>
        </p:nvGrpSpPr>
        <p:grpSpPr>
          <a:xfrm>
            <a:off x="1713181" y="1749268"/>
            <a:ext cx="5847528" cy="656597"/>
            <a:chOff x="1030215" y="5406536"/>
            <a:chExt cx="7090348" cy="51610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719A38C-EB89-42DF-9C51-BCEA36FF5CBD}"/>
                </a:ext>
              </a:extLst>
            </p:cNvPr>
            <p:cNvGrpSpPr/>
            <p:nvPr/>
          </p:nvGrpSpPr>
          <p:grpSpPr>
            <a:xfrm>
              <a:off x="1030215" y="5406536"/>
              <a:ext cx="7090348" cy="516105"/>
              <a:chOff x="469295" y="4866736"/>
              <a:chExt cx="3188352" cy="1199680"/>
            </a:xfrm>
          </p:grpSpPr>
          <p:sp>
            <p:nvSpPr>
              <p:cNvPr id="21" name="사다리꼴 20">
                <a:extLst>
                  <a:ext uri="{FF2B5EF4-FFF2-40B4-BE49-F238E27FC236}">
                    <a16:creationId xmlns:a16="http://schemas.microsoft.com/office/drawing/2014/main" id="{86FB1876-11C7-4147-A1BE-5E6448C42052}"/>
                  </a:ext>
                </a:extLst>
              </p:cNvPr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defTabSz="958142"/>
                <a:endParaRPr lang="ko-KR" altLang="en-US" sz="1654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22" name="모서리가 둥근 직사각형 173">
                <a:extLst>
                  <a:ext uri="{FF2B5EF4-FFF2-40B4-BE49-F238E27FC236}">
                    <a16:creationId xmlns:a16="http://schemas.microsoft.com/office/drawing/2014/main" id="{A7C688D7-8954-4C19-9768-2562DD6923D4}"/>
                  </a:ext>
                </a:extLst>
              </p:cNvPr>
              <p:cNvSpPr/>
              <p:nvPr/>
            </p:nvSpPr>
            <p:spPr>
              <a:xfrm rot="16200000">
                <a:off x="1513910" y="3922680"/>
                <a:ext cx="1099123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35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CBB84DD-54A2-48F1-AAEB-65B6889B3F2D}"/>
                </a:ext>
              </a:extLst>
            </p:cNvPr>
            <p:cNvSpPr/>
            <p:nvPr/>
          </p:nvSpPr>
          <p:spPr>
            <a:xfrm>
              <a:off x="2576144" y="5506345"/>
              <a:ext cx="3998584" cy="4112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예시</a:t>
              </a:r>
              <a:r>
                <a:rPr lang="en-US" altLang="ko-KR" sz="140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r>
                <a:rPr lang="ko-KR" altLang="en-US" sz="140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상품실적 자료에서 </a:t>
              </a:r>
              <a:endParaRPr lang="en-US" altLang="ko-KR" sz="140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1"/>
                </a:gradFill>
                <a:effectLst>
                  <a:glow rad="63500">
                    <a:prstClr val="white">
                      <a:alpha val="80000"/>
                    </a:prstClr>
                  </a:glow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물량이 </a:t>
              </a:r>
              <a:r>
                <a:rPr lang="en-US" altLang="ko-KR" sz="140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3,000 </a:t>
              </a:r>
              <a:r>
                <a:rPr lang="ko-KR" altLang="en-US" sz="140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이상인 데이터만</a:t>
              </a:r>
              <a:r>
                <a:rPr lang="en-US" altLang="ko-KR" sz="140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조회하세요</a:t>
              </a:r>
              <a:r>
                <a:rPr lang="en-US" altLang="ko-KR" sz="140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1"/>
                </a:gradFill>
                <a:effectLst>
                  <a:glow rad="63500">
                    <a:prstClr val="white">
                      <a:alpha val="80000"/>
                    </a:prstClr>
                  </a:glow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BD6C3C4-9188-4D5F-A5CC-949497700E9D}"/>
              </a:ext>
            </a:extLst>
          </p:cNvPr>
          <p:cNvSpPr txBox="1"/>
          <p:nvPr/>
        </p:nvSpPr>
        <p:spPr>
          <a:xfrm>
            <a:off x="664021" y="2828545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상품실적</a:t>
            </a:r>
            <a:endParaRPr lang="ko-KR" altLang="en-US" b="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9D0CE0-9644-40EB-8D6A-5945E0BD163C}"/>
              </a:ext>
            </a:extLst>
          </p:cNvPr>
          <p:cNvSpPr/>
          <p:nvPr/>
        </p:nvSpPr>
        <p:spPr>
          <a:xfrm>
            <a:off x="3491880" y="2643758"/>
            <a:ext cx="19848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ko-KR">
                <a:solidFill>
                  <a:schemeClr val="tx1"/>
                </a:solidFill>
                <a:latin typeface="HY울릉도M" panose="02030600000101010101" pitchFamily="18" charset="-127"/>
              </a:rPr>
              <a:t>б</a:t>
            </a:r>
            <a:r>
              <a:rPr lang="en-US" altLang="ko-KR">
                <a:solidFill>
                  <a:schemeClr val="tx1"/>
                </a:solidFill>
              </a:rPr>
              <a:t>[</a:t>
            </a:r>
            <a:r>
              <a:rPr lang="ko-KR" altLang="en-US">
                <a:solidFill>
                  <a:schemeClr val="tx1"/>
                </a:solidFill>
              </a:rPr>
              <a:t>물량</a:t>
            </a:r>
            <a:r>
              <a:rPr lang="en-US" altLang="ko-KR">
                <a:solidFill>
                  <a:schemeClr val="tx1"/>
                </a:solidFill>
              </a:rPr>
              <a:t>&gt;3000](</a:t>
            </a:r>
            <a:r>
              <a:rPr lang="ko-KR" altLang="en-US">
                <a:solidFill>
                  <a:schemeClr val="tx1"/>
                </a:solidFill>
              </a:rPr>
              <a:t>상품실적</a:t>
            </a:r>
            <a:r>
              <a:rPr lang="en-US" altLang="ko-KR">
                <a:solidFill>
                  <a:schemeClr val="tx1"/>
                </a:solidFill>
              </a:rPr>
              <a:t>)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77A5A5EA-7BE9-4E83-81D6-E26E08624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228" y="2023548"/>
            <a:ext cx="721523" cy="1305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028F084B-D3A4-42F8-9E02-F11985C40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34" y="2435014"/>
            <a:ext cx="721523" cy="1305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92DD15A6-8CE0-45FC-8599-86DACB0B1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228" y="1827723"/>
            <a:ext cx="722689" cy="974464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30" name="Text Box 29">
            <a:extLst>
              <a:ext uri="{FF2B5EF4-FFF2-40B4-BE49-F238E27FC236}">
                <a16:creationId xmlns:a16="http://schemas.microsoft.com/office/drawing/2014/main" id="{634FD278-A165-463C-B30A-CB5B5C36F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276" y="1542144"/>
            <a:ext cx="83067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algn="l" eaLnBrk="1" hangingPunct="1"/>
            <a:r>
              <a:rPr lang="en-US" altLang="ko-KR" sz="12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327399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관계대수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6" name="그룹 9"/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4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" name="직사각형 48"/>
            <p:cNvSpPr/>
            <p:nvPr/>
          </p:nvSpPr>
          <p:spPr>
            <a:xfrm>
              <a:off x="911746" y="2055249"/>
              <a:ext cx="333291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조회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(selection)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4786BF5-46BD-4DAD-8F79-68B7D2ADBBE7}"/>
              </a:ext>
            </a:extLst>
          </p:cNvPr>
          <p:cNvSpPr txBox="1"/>
          <p:nvPr/>
        </p:nvSpPr>
        <p:spPr>
          <a:xfrm>
            <a:off x="453420" y="1275606"/>
            <a:ext cx="8367051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0"/>
              <a:t>특정 행을 추출하기 위한 연산임</a:t>
            </a:r>
            <a:endParaRPr lang="ko-KR" altLang="en-US" sz="1400" b="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BD226FC-48E8-4788-A7CD-DCA6649B77E3}"/>
              </a:ext>
            </a:extLst>
          </p:cNvPr>
          <p:cNvGrpSpPr/>
          <p:nvPr/>
        </p:nvGrpSpPr>
        <p:grpSpPr>
          <a:xfrm>
            <a:off x="1713181" y="1749268"/>
            <a:ext cx="5847528" cy="656597"/>
            <a:chOff x="1030215" y="5406536"/>
            <a:chExt cx="7090348" cy="51610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719A38C-EB89-42DF-9C51-BCEA36FF5CBD}"/>
                </a:ext>
              </a:extLst>
            </p:cNvPr>
            <p:cNvGrpSpPr/>
            <p:nvPr/>
          </p:nvGrpSpPr>
          <p:grpSpPr>
            <a:xfrm>
              <a:off x="1030215" y="5406536"/>
              <a:ext cx="7090348" cy="516105"/>
              <a:chOff x="469295" y="4866736"/>
              <a:chExt cx="3188352" cy="1199680"/>
            </a:xfrm>
          </p:grpSpPr>
          <p:sp>
            <p:nvSpPr>
              <p:cNvPr id="21" name="사다리꼴 20">
                <a:extLst>
                  <a:ext uri="{FF2B5EF4-FFF2-40B4-BE49-F238E27FC236}">
                    <a16:creationId xmlns:a16="http://schemas.microsoft.com/office/drawing/2014/main" id="{86FB1876-11C7-4147-A1BE-5E6448C42052}"/>
                  </a:ext>
                </a:extLst>
              </p:cNvPr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defTabSz="958142"/>
                <a:endParaRPr lang="ko-KR" altLang="en-US" sz="1654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22" name="모서리가 둥근 직사각형 173">
                <a:extLst>
                  <a:ext uri="{FF2B5EF4-FFF2-40B4-BE49-F238E27FC236}">
                    <a16:creationId xmlns:a16="http://schemas.microsoft.com/office/drawing/2014/main" id="{A7C688D7-8954-4C19-9768-2562DD6923D4}"/>
                  </a:ext>
                </a:extLst>
              </p:cNvPr>
              <p:cNvSpPr/>
              <p:nvPr/>
            </p:nvSpPr>
            <p:spPr>
              <a:xfrm rot="16200000">
                <a:off x="1513910" y="3922680"/>
                <a:ext cx="1099123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35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CBB84DD-54A2-48F1-AAEB-65B6889B3F2D}"/>
                </a:ext>
              </a:extLst>
            </p:cNvPr>
            <p:cNvSpPr/>
            <p:nvPr/>
          </p:nvSpPr>
          <p:spPr>
            <a:xfrm>
              <a:off x="2576144" y="5506345"/>
              <a:ext cx="3998584" cy="4112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예시</a:t>
              </a:r>
              <a:r>
                <a:rPr lang="en-US" altLang="ko-KR" sz="140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r>
                <a:rPr lang="ko-KR" altLang="en-US" sz="140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상품실적 자료에서 </a:t>
              </a:r>
              <a:endParaRPr lang="en-US" altLang="ko-KR" sz="140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1"/>
                </a:gradFill>
                <a:effectLst>
                  <a:glow rad="63500">
                    <a:prstClr val="white">
                      <a:alpha val="80000"/>
                    </a:prstClr>
                  </a:glow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물량이 </a:t>
              </a:r>
              <a:r>
                <a:rPr lang="en-US" altLang="ko-KR" sz="140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3,000 </a:t>
              </a:r>
              <a:r>
                <a:rPr lang="ko-KR" altLang="en-US" sz="140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이상인 데이터만</a:t>
              </a:r>
              <a:r>
                <a:rPr lang="en-US" altLang="ko-KR" sz="140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조회하세요</a:t>
              </a:r>
              <a:r>
                <a:rPr lang="en-US" altLang="ko-KR" sz="140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1"/>
                </a:gradFill>
                <a:effectLst>
                  <a:glow rad="63500">
                    <a:prstClr val="white">
                      <a:alpha val="80000"/>
                    </a:prstClr>
                  </a:glow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B5FEA53-A8FB-4D2C-8C58-8207EFFB7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8" y="2499742"/>
            <a:ext cx="2808312" cy="2388232"/>
          </a:xfrm>
          <a:prstGeom prst="rect">
            <a:avLst/>
          </a:prstGeom>
        </p:spPr>
      </p:pic>
      <p:sp>
        <p:nvSpPr>
          <p:cNvPr id="23" name="Rectangle 10">
            <a:extLst>
              <a:ext uri="{FF2B5EF4-FFF2-40B4-BE49-F238E27FC236}">
                <a16:creationId xmlns:a16="http://schemas.microsoft.com/office/drawing/2014/main" id="{3ABF0F78-4EC3-4729-95DE-81A3186C4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228" y="2023548"/>
            <a:ext cx="721523" cy="1305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D21A7409-C844-44D1-AAA8-CD374662E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34" y="2435014"/>
            <a:ext cx="721523" cy="1305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230F531E-19ED-4C66-ADEA-F6BCF024E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228" y="1827723"/>
            <a:ext cx="722689" cy="974464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6" name="Text Box 29">
            <a:extLst>
              <a:ext uri="{FF2B5EF4-FFF2-40B4-BE49-F238E27FC236}">
                <a16:creationId xmlns:a16="http://schemas.microsoft.com/office/drawing/2014/main" id="{ADC3EB8D-A879-4B83-963F-382FD127B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276" y="1542144"/>
            <a:ext cx="83067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algn="l" eaLnBrk="1" hangingPunct="1"/>
            <a:r>
              <a:rPr lang="en-US" altLang="ko-KR" sz="12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244762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“KOPO_PRODUCT_VOLUME”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테이블에서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201601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주차 이상이면서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ST0001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상품 데이터를 조회하세요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635302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관계대수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6" name="그룹 9"/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4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" name="직사각형 48"/>
            <p:cNvSpPr/>
            <p:nvPr/>
          </p:nvSpPr>
          <p:spPr>
            <a:xfrm>
              <a:off x="911746" y="2055249"/>
              <a:ext cx="167011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프로젝션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4786BF5-46BD-4DAD-8F79-68B7D2ADBBE7}"/>
              </a:ext>
            </a:extLst>
          </p:cNvPr>
          <p:cNvSpPr txBox="1"/>
          <p:nvPr/>
        </p:nvSpPr>
        <p:spPr>
          <a:xfrm>
            <a:off x="453420" y="1275606"/>
            <a:ext cx="8367051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0"/>
              <a:t>특정 열</a:t>
            </a:r>
            <a:r>
              <a:rPr lang="en-US" altLang="ko-KR" sz="1400" b="0"/>
              <a:t>(</a:t>
            </a:r>
            <a:r>
              <a:rPr lang="ko-KR" altLang="en-US" sz="1400" b="0"/>
              <a:t>컬럼</a:t>
            </a:r>
            <a:r>
              <a:rPr lang="en-US" altLang="ko-KR" sz="1400" b="0"/>
              <a:t>)</a:t>
            </a:r>
            <a:r>
              <a:rPr lang="ko-KR" altLang="en-US" sz="1400" b="0"/>
              <a:t>들만 추출하는 연산</a:t>
            </a:r>
            <a:endParaRPr lang="ko-KR" altLang="en-US" sz="1400" b="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927ABF9-525D-476E-B876-825E17332BF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82590" y="3230086"/>
          <a:ext cx="3096833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299">
                  <a:extLst>
                    <a:ext uri="{9D8B030D-6E8A-4147-A177-3AD203B41FA5}">
                      <a16:colId xmlns:a16="http://schemas.microsoft.com/office/drawing/2014/main" val="394179459"/>
                    </a:ext>
                  </a:extLst>
                </a:gridCol>
                <a:gridCol w="747511">
                  <a:extLst>
                    <a:ext uri="{9D8B030D-6E8A-4147-A177-3AD203B41FA5}">
                      <a16:colId xmlns:a16="http://schemas.microsoft.com/office/drawing/2014/main" val="2262598779"/>
                    </a:ext>
                  </a:extLst>
                </a:gridCol>
                <a:gridCol w="702935">
                  <a:extLst>
                    <a:ext uri="{9D8B030D-6E8A-4147-A177-3AD203B41FA5}">
                      <a16:colId xmlns:a16="http://schemas.microsoft.com/office/drawing/2014/main" val="2429367162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33448726"/>
                    </a:ext>
                  </a:extLst>
                </a:gridCol>
              </a:tblGrid>
              <a:tr h="2369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지점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물량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053876"/>
                  </a:ext>
                </a:extLst>
              </a:tr>
              <a:tr h="236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1,500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055294"/>
                  </a:ext>
                </a:extLst>
              </a:tr>
              <a:tr h="236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2,300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9724914"/>
                  </a:ext>
                </a:extLst>
              </a:tr>
              <a:tr h="236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9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201703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4,300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4718132"/>
                  </a:ext>
                </a:extLst>
              </a:tr>
              <a:tr h="236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201704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5,000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703135"/>
                  </a:ext>
                </a:extLst>
              </a:tr>
              <a:tr h="236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5,000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8942020"/>
                  </a:ext>
                </a:extLst>
              </a:tr>
            </a:tbl>
          </a:graphicData>
        </a:graphic>
      </p:graphicFrame>
      <p:sp>
        <p:nvSpPr>
          <p:cNvPr id="14" name="아래로 구부러진 화살표 68">
            <a:extLst>
              <a:ext uri="{FF2B5EF4-FFF2-40B4-BE49-F238E27FC236}">
                <a16:creationId xmlns:a16="http://schemas.microsoft.com/office/drawing/2014/main" id="{98F87C4D-2AF9-4E42-8D0B-F115F3E17908}"/>
              </a:ext>
            </a:extLst>
          </p:cNvPr>
          <p:cNvSpPr/>
          <p:nvPr/>
        </p:nvSpPr>
        <p:spPr>
          <a:xfrm>
            <a:off x="3954104" y="2949405"/>
            <a:ext cx="1121463" cy="561363"/>
          </a:xfrm>
          <a:custGeom>
            <a:avLst/>
            <a:gdLst>
              <a:gd name="connsiteX0" fmla="*/ 725088 w 873778"/>
              <a:gd name="connsiteY0" fmla="*/ 594762 h 594762"/>
              <a:gd name="connsiteX1" fmla="*/ 566065 w 873778"/>
              <a:gd name="connsiteY1" fmla="*/ 446072 h 594762"/>
              <a:gd name="connsiteX2" fmla="*/ 640410 w 873778"/>
              <a:gd name="connsiteY2" fmla="*/ 446072 h 594762"/>
              <a:gd name="connsiteX3" fmla="*/ 325371 w 873778"/>
              <a:gd name="connsiteY3" fmla="*/ 0 h 594762"/>
              <a:gd name="connsiteX4" fmla="*/ 474062 w 873778"/>
              <a:gd name="connsiteY4" fmla="*/ 0 h 594762"/>
              <a:gd name="connsiteX5" fmla="*/ 789101 w 873778"/>
              <a:gd name="connsiteY5" fmla="*/ 446072 h 594762"/>
              <a:gd name="connsiteX6" fmla="*/ 863446 w 873778"/>
              <a:gd name="connsiteY6" fmla="*/ 446072 h 594762"/>
              <a:gd name="connsiteX7" fmla="*/ 725088 w 873778"/>
              <a:gd name="connsiteY7" fmla="*/ 594762 h 594762"/>
              <a:gd name="connsiteX0" fmla="*/ 399716 w 873778"/>
              <a:gd name="connsiteY0" fmla="*/ 15734 h 594762"/>
              <a:gd name="connsiteX1" fmla="*/ 148690 w 873778"/>
              <a:gd name="connsiteY1" fmla="*/ 594762 h 594762"/>
              <a:gd name="connsiteX2" fmla="*/ 0 w 873778"/>
              <a:gd name="connsiteY2" fmla="*/ 594762 h 594762"/>
              <a:gd name="connsiteX3" fmla="*/ 49059 w 873778"/>
              <a:gd name="connsiteY3" fmla="*/ 280705 h 594762"/>
              <a:gd name="connsiteX4" fmla="*/ 399716 w 873778"/>
              <a:gd name="connsiteY4" fmla="*/ 15735 h 594762"/>
              <a:gd name="connsiteX5" fmla="*/ 399716 w 873778"/>
              <a:gd name="connsiteY5" fmla="*/ 15734 h 594762"/>
              <a:gd name="connsiteX0" fmla="*/ 399716 w 873778"/>
              <a:gd name="connsiteY0" fmla="*/ 15734 h 594762"/>
              <a:gd name="connsiteX1" fmla="*/ 148690 w 873778"/>
              <a:gd name="connsiteY1" fmla="*/ 594762 h 594762"/>
              <a:gd name="connsiteX2" fmla="*/ 0 w 873778"/>
              <a:gd name="connsiteY2" fmla="*/ 594762 h 594762"/>
              <a:gd name="connsiteX3" fmla="*/ 325371 w 873778"/>
              <a:gd name="connsiteY3" fmla="*/ 0 h 594762"/>
              <a:gd name="connsiteX4" fmla="*/ 474062 w 873778"/>
              <a:gd name="connsiteY4" fmla="*/ 0 h 594762"/>
              <a:gd name="connsiteX5" fmla="*/ 789101 w 873778"/>
              <a:gd name="connsiteY5" fmla="*/ 446072 h 594762"/>
              <a:gd name="connsiteX6" fmla="*/ 863446 w 873778"/>
              <a:gd name="connsiteY6" fmla="*/ 446072 h 594762"/>
              <a:gd name="connsiteX7" fmla="*/ 725088 w 873778"/>
              <a:gd name="connsiteY7" fmla="*/ 594762 h 594762"/>
              <a:gd name="connsiteX8" fmla="*/ 566065 w 873778"/>
              <a:gd name="connsiteY8" fmla="*/ 446072 h 594762"/>
              <a:gd name="connsiteX9" fmla="*/ 640410 w 873778"/>
              <a:gd name="connsiteY9" fmla="*/ 446072 h 594762"/>
              <a:gd name="connsiteX10" fmla="*/ 325371 w 873778"/>
              <a:gd name="connsiteY10" fmla="*/ 0 h 594762"/>
              <a:gd name="connsiteX0" fmla="*/ 725088 w 863446"/>
              <a:gd name="connsiteY0" fmla="*/ 594800 h 633099"/>
              <a:gd name="connsiteX1" fmla="*/ 566065 w 863446"/>
              <a:gd name="connsiteY1" fmla="*/ 446110 h 633099"/>
              <a:gd name="connsiteX2" fmla="*/ 640410 w 863446"/>
              <a:gd name="connsiteY2" fmla="*/ 446110 h 633099"/>
              <a:gd name="connsiteX3" fmla="*/ 325371 w 863446"/>
              <a:gd name="connsiteY3" fmla="*/ 38 h 633099"/>
              <a:gd name="connsiteX4" fmla="*/ 474062 w 863446"/>
              <a:gd name="connsiteY4" fmla="*/ 38 h 633099"/>
              <a:gd name="connsiteX5" fmla="*/ 789101 w 863446"/>
              <a:gd name="connsiteY5" fmla="*/ 446110 h 633099"/>
              <a:gd name="connsiteX6" fmla="*/ 863446 w 863446"/>
              <a:gd name="connsiteY6" fmla="*/ 446110 h 633099"/>
              <a:gd name="connsiteX7" fmla="*/ 725088 w 863446"/>
              <a:gd name="connsiteY7" fmla="*/ 594800 h 633099"/>
              <a:gd name="connsiteX0" fmla="*/ 399716 w 863446"/>
              <a:gd name="connsiteY0" fmla="*/ 15772 h 633099"/>
              <a:gd name="connsiteX1" fmla="*/ 148690 w 863446"/>
              <a:gd name="connsiteY1" fmla="*/ 594800 h 633099"/>
              <a:gd name="connsiteX2" fmla="*/ 0 w 863446"/>
              <a:gd name="connsiteY2" fmla="*/ 594800 h 633099"/>
              <a:gd name="connsiteX3" fmla="*/ 49059 w 863446"/>
              <a:gd name="connsiteY3" fmla="*/ 280743 h 633099"/>
              <a:gd name="connsiteX4" fmla="*/ 399716 w 863446"/>
              <a:gd name="connsiteY4" fmla="*/ 15773 h 633099"/>
              <a:gd name="connsiteX5" fmla="*/ 399716 w 863446"/>
              <a:gd name="connsiteY5" fmla="*/ 15772 h 633099"/>
              <a:gd name="connsiteX0" fmla="*/ 399716 w 863446"/>
              <a:gd name="connsiteY0" fmla="*/ 15772 h 633099"/>
              <a:gd name="connsiteX1" fmla="*/ 40234 w 863446"/>
              <a:gd name="connsiteY1" fmla="*/ 633099 h 633099"/>
              <a:gd name="connsiteX2" fmla="*/ 0 w 863446"/>
              <a:gd name="connsiteY2" fmla="*/ 594800 h 633099"/>
              <a:gd name="connsiteX3" fmla="*/ 325371 w 863446"/>
              <a:gd name="connsiteY3" fmla="*/ 38 h 633099"/>
              <a:gd name="connsiteX4" fmla="*/ 474062 w 863446"/>
              <a:gd name="connsiteY4" fmla="*/ 38 h 633099"/>
              <a:gd name="connsiteX5" fmla="*/ 789101 w 863446"/>
              <a:gd name="connsiteY5" fmla="*/ 446110 h 633099"/>
              <a:gd name="connsiteX6" fmla="*/ 863446 w 863446"/>
              <a:gd name="connsiteY6" fmla="*/ 446110 h 633099"/>
              <a:gd name="connsiteX7" fmla="*/ 725088 w 863446"/>
              <a:gd name="connsiteY7" fmla="*/ 594800 h 633099"/>
              <a:gd name="connsiteX8" fmla="*/ 566065 w 863446"/>
              <a:gd name="connsiteY8" fmla="*/ 446110 h 633099"/>
              <a:gd name="connsiteX9" fmla="*/ 640410 w 863446"/>
              <a:gd name="connsiteY9" fmla="*/ 446110 h 633099"/>
              <a:gd name="connsiteX10" fmla="*/ 325371 w 863446"/>
              <a:gd name="connsiteY10" fmla="*/ 38 h 633099"/>
              <a:gd name="connsiteX0" fmla="*/ 725088 w 863446"/>
              <a:gd name="connsiteY0" fmla="*/ 594800 h 652168"/>
              <a:gd name="connsiteX1" fmla="*/ 566065 w 863446"/>
              <a:gd name="connsiteY1" fmla="*/ 446110 h 652168"/>
              <a:gd name="connsiteX2" fmla="*/ 640410 w 863446"/>
              <a:gd name="connsiteY2" fmla="*/ 446110 h 652168"/>
              <a:gd name="connsiteX3" fmla="*/ 325371 w 863446"/>
              <a:gd name="connsiteY3" fmla="*/ 38 h 652168"/>
              <a:gd name="connsiteX4" fmla="*/ 474062 w 863446"/>
              <a:gd name="connsiteY4" fmla="*/ 38 h 652168"/>
              <a:gd name="connsiteX5" fmla="*/ 789101 w 863446"/>
              <a:gd name="connsiteY5" fmla="*/ 446110 h 652168"/>
              <a:gd name="connsiteX6" fmla="*/ 863446 w 863446"/>
              <a:gd name="connsiteY6" fmla="*/ 446110 h 652168"/>
              <a:gd name="connsiteX7" fmla="*/ 725088 w 863446"/>
              <a:gd name="connsiteY7" fmla="*/ 594800 h 652168"/>
              <a:gd name="connsiteX0" fmla="*/ 399716 w 863446"/>
              <a:gd name="connsiteY0" fmla="*/ 15772 h 652168"/>
              <a:gd name="connsiteX1" fmla="*/ 25039 w 863446"/>
              <a:gd name="connsiteY1" fmla="*/ 652168 h 652168"/>
              <a:gd name="connsiteX2" fmla="*/ 0 w 863446"/>
              <a:gd name="connsiteY2" fmla="*/ 594800 h 652168"/>
              <a:gd name="connsiteX3" fmla="*/ 49059 w 863446"/>
              <a:gd name="connsiteY3" fmla="*/ 280743 h 652168"/>
              <a:gd name="connsiteX4" fmla="*/ 399716 w 863446"/>
              <a:gd name="connsiteY4" fmla="*/ 15773 h 652168"/>
              <a:gd name="connsiteX5" fmla="*/ 399716 w 863446"/>
              <a:gd name="connsiteY5" fmla="*/ 15772 h 652168"/>
              <a:gd name="connsiteX0" fmla="*/ 399716 w 863446"/>
              <a:gd name="connsiteY0" fmla="*/ 15772 h 652168"/>
              <a:gd name="connsiteX1" fmla="*/ 40234 w 863446"/>
              <a:gd name="connsiteY1" fmla="*/ 633099 h 652168"/>
              <a:gd name="connsiteX2" fmla="*/ 0 w 863446"/>
              <a:gd name="connsiteY2" fmla="*/ 594800 h 652168"/>
              <a:gd name="connsiteX3" fmla="*/ 325371 w 863446"/>
              <a:gd name="connsiteY3" fmla="*/ 38 h 652168"/>
              <a:gd name="connsiteX4" fmla="*/ 474062 w 863446"/>
              <a:gd name="connsiteY4" fmla="*/ 38 h 652168"/>
              <a:gd name="connsiteX5" fmla="*/ 789101 w 863446"/>
              <a:gd name="connsiteY5" fmla="*/ 446110 h 652168"/>
              <a:gd name="connsiteX6" fmla="*/ 863446 w 863446"/>
              <a:gd name="connsiteY6" fmla="*/ 446110 h 652168"/>
              <a:gd name="connsiteX7" fmla="*/ 725088 w 863446"/>
              <a:gd name="connsiteY7" fmla="*/ 594800 h 652168"/>
              <a:gd name="connsiteX8" fmla="*/ 566065 w 863446"/>
              <a:gd name="connsiteY8" fmla="*/ 446110 h 652168"/>
              <a:gd name="connsiteX9" fmla="*/ 640410 w 863446"/>
              <a:gd name="connsiteY9" fmla="*/ 446110 h 652168"/>
              <a:gd name="connsiteX10" fmla="*/ 325371 w 863446"/>
              <a:gd name="connsiteY10" fmla="*/ 38 h 652168"/>
              <a:gd name="connsiteX0" fmla="*/ 725088 w 863446"/>
              <a:gd name="connsiteY0" fmla="*/ 594800 h 652168"/>
              <a:gd name="connsiteX1" fmla="*/ 566065 w 863446"/>
              <a:gd name="connsiteY1" fmla="*/ 446110 h 652168"/>
              <a:gd name="connsiteX2" fmla="*/ 640410 w 863446"/>
              <a:gd name="connsiteY2" fmla="*/ 446110 h 652168"/>
              <a:gd name="connsiteX3" fmla="*/ 325371 w 863446"/>
              <a:gd name="connsiteY3" fmla="*/ 38 h 652168"/>
              <a:gd name="connsiteX4" fmla="*/ 474062 w 863446"/>
              <a:gd name="connsiteY4" fmla="*/ 38 h 652168"/>
              <a:gd name="connsiteX5" fmla="*/ 789101 w 863446"/>
              <a:gd name="connsiteY5" fmla="*/ 446110 h 652168"/>
              <a:gd name="connsiteX6" fmla="*/ 863446 w 863446"/>
              <a:gd name="connsiteY6" fmla="*/ 446110 h 652168"/>
              <a:gd name="connsiteX7" fmla="*/ 725088 w 863446"/>
              <a:gd name="connsiteY7" fmla="*/ 594800 h 652168"/>
              <a:gd name="connsiteX0" fmla="*/ 399716 w 863446"/>
              <a:gd name="connsiteY0" fmla="*/ 15772 h 652168"/>
              <a:gd name="connsiteX1" fmla="*/ 25039 w 863446"/>
              <a:gd name="connsiteY1" fmla="*/ 652168 h 652168"/>
              <a:gd name="connsiteX2" fmla="*/ 0 w 863446"/>
              <a:gd name="connsiteY2" fmla="*/ 594800 h 652168"/>
              <a:gd name="connsiteX3" fmla="*/ 49059 w 863446"/>
              <a:gd name="connsiteY3" fmla="*/ 280743 h 652168"/>
              <a:gd name="connsiteX4" fmla="*/ 399716 w 863446"/>
              <a:gd name="connsiteY4" fmla="*/ 15773 h 652168"/>
              <a:gd name="connsiteX5" fmla="*/ 399716 w 863446"/>
              <a:gd name="connsiteY5" fmla="*/ 15772 h 652168"/>
              <a:gd name="connsiteX0" fmla="*/ 399716 w 863446"/>
              <a:gd name="connsiteY0" fmla="*/ 15772 h 652168"/>
              <a:gd name="connsiteX1" fmla="*/ 40234 w 863446"/>
              <a:gd name="connsiteY1" fmla="*/ 633099 h 652168"/>
              <a:gd name="connsiteX2" fmla="*/ 7510 w 863446"/>
              <a:gd name="connsiteY2" fmla="*/ 631230 h 652168"/>
              <a:gd name="connsiteX3" fmla="*/ 325371 w 863446"/>
              <a:gd name="connsiteY3" fmla="*/ 38 h 652168"/>
              <a:gd name="connsiteX4" fmla="*/ 474062 w 863446"/>
              <a:gd name="connsiteY4" fmla="*/ 38 h 652168"/>
              <a:gd name="connsiteX5" fmla="*/ 789101 w 863446"/>
              <a:gd name="connsiteY5" fmla="*/ 446110 h 652168"/>
              <a:gd name="connsiteX6" fmla="*/ 863446 w 863446"/>
              <a:gd name="connsiteY6" fmla="*/ 446110 h 652168"/>
              <a:gd name="connsiteX7" fmla="*/ 725088 w 863446"/>
              <a:gd name="connsiteY7" fmla="*/ 594800 h 652168"/>
              <a:gd name="connsiteX8" fmla="*/ 566065 w 863446"/>
              <a:gd name="connsiteY8" fmla="*/ 446110 h 652168"/>
              <a:gd name="connsiteX9" fmla="*/ 640410 w 863446"/>
              <a:gd name="connsiteY9" fmla="*/ 446110 h 652168"/>
              <a:gd name="connsiteX10" fmla="*/ 325371 w 863446"/>
              <a:gd name="connsiteY10" fmla="*/ 38 h 652168"/>
              <a:gd name="connsiteX0" fmla="*/ 725088 w 863446"/>
              <a:gd name="connsiteY0" fmla="*/ 594800 h 652168"/>
              <a:gd name="connsiteX1" fmla="*/ 566065 w 863446"/>
              <a:gd name="connsiteY1" fmla="*/ 446110 h 652168"/>
              <a:gd name="connsiteX2" fmla="*/ 640410 w 863446"/>
              <a:gd name="connsiteY2" fmla="*/ 446110 h 652168"/>
              <a:gd name="connsiteX3" fmla="*/ 325371 w 863446"/>
              <a:gd name="connsiteY3" fmla="*/ 38 h 652168"/>
              <a:gd name="connsiteX4" fmla="*/ 474062 w 863446"/>
              <a:gd name="connsiteY4" fmla="*/ 38 h 652168"/>
              <a:gd name="connsiteX5" fmla="*/ 789101 w 863446"/>
              <a:gd name="connsiteY5" fmla="*/ 446110 h 652168"/>
              <a:gd name="connsiteX6" fmla="*/ 863446 w 863446"/>
              <a:gd name="connsiteY6" fmla="*/ 446110 h 652168"/>
              <a:gd name="connsiteX7" fmla="*/ 725088 w 863446"/>
              <a:gd name="connsiteY7" fmla="*/ 594800 h 652168"/>
              <a:gd name="connsiteX0" fmla="*/ 399716 w 863446"/>
              <a:gd name="connsiteY0" fmla="*/ 15772 h 652168"/>
              <a:gd name="connsiteX1" fmla="*/ 25039 w 863446"/>
              <a:gd name="connsiteY1" fmla="*/ 652168 h 652168"/>
              <a:gd name="connsiteX2" fmla="*/ 0 w 863446"/>
              <a:gd name="connsiteY2" fmla="*/ 594800 h 652168"/>
              <a:gd name="connsiteX3" fmla="*/ 49059 w 863446"/>
              <a:gd name="connsiteY3" fmla="*/ 280743 h 652168"/>
              <a:gd name="connsiteX4" fmla="*/ 399716 w 863446"/>
              <a:gd name="connsiteY4" fmla="*/ 15773 h 652168"/>
              <a:gd name="connsiteX5" fmla="*/ 399716 w 863446"/>
              <a:gd name="connsiteY5" fmla="*/ 15772 h 652168"/>
              <a:gd name="connsiteX0" fmla="*/ 399716 w 863446"/>
              <a:gd name="connsiteY0" fmla="*/ 15772 h 652168"/>
              <a:gd name="connsiteX1" fmla="*/ 40234 w 863446"/>
              <a:gd name="connsiteY1" fmla="*/ 633099 h 652168"/>
              <a:gd name="connsiteX2" fmla="*/ 7510 w 863446"/>
              <a:gd name="connsiteY2" fmla="*/ 631230 h 652168"/>
              <a:gd name="connsiteX3" fmla="*/ 325371 w 863446"/>
              <a:gd name="connsiteY3" fmla="*/ 38 h 652168"/>
              <a:gd name="connsiteX4" fmla="*/ 474062 w 863446"/>
              <a:gd name="connsiteY4" fmla="*/ 38 h 652168"/>
              <a:gd name="connsiteX5" fmla="*/ 789101 w 863446"/>
              <a:gd name="connsiteY5" fmla="*/ 446110 h 652168"/>
              <a:gd name="connsiteX6" fmla="*/ 863446 w 863446"/>
              <a:gd name="connsiteY6" fmla="*/ 446110 h 652168"/>
              <a:gd name="connsiteX7" fmla="*/ 725088 w 863446"/>
              <a:gd name="connsiteY7" fmla="*/ 594800 h 652168"/>
              <a:gd name="connsiteX8" fmla="*/ 566065 w 863446"/>
              <a:gd name="connsiteY8" fmla="*/ 446110 h 652168"/>
              <a:gd name="connsiteX9" fmla="*/ 640410 w 863446"/>
              <a:gd name="connsiteY9" fmla="*/ 446110 h 652168"/>
              <a:gd name="connsiteX10" fmla="*/ 325371 w 863446"/>
              <a:gd name="connsiteY10" fmla="*/ 38 h 652168"/>
              <a:gd name="connsiteX0" fmla="*/ 733886 w 872244"/>
              <a:gd name="connsiteY0" fmla="*/ 594800 h 653237"/>
              <a:gd name="connsiteX1" fmla="*/ 574863 w 872244"/>
              <a:gd name="connsiteY1" fmla="*/ 446110 h 653237"/>
              <a:gd name="connsiteX2" fmla="*/ 649208 w 872244"/>
              <a:gd name="connsiteY2" fmla="*/ 446110 h 653237"/>
              <a:gd name="connsiteX3" fmla="*/ 334169 w 872244"/>
              <a:gd name="connsiteY3" fmla="*/ 38 h 653237"/>
              <a:gd name="connsiteX4" fmla="*/ 482860 w 872244"/>
              <a:gd name="connsiteY4" fmla="*/ 38 h 653237"/>
              <a:gd name="connsiteX5" fmla="*/ 797899 w 872244"/>
              <a:gd name="connsiteY5" fmla="*/ 446110 h 653237"/>
              <a:gd name="connsiteX6" fmla="*/ 872244 w 872244"/>
              <a:gd name="connsiteY6" fmla="*/ 446110 h 653237"/>
              <a:gd name="connsiteX7" fmla="*/ 733886 w 872244"/>
              <a:gd name="connsiteY7" fmla="*/ 594800 h 653237"/>
              <a:gd name="connsiteX0" fmla="*/ 408514 w 872244"/>
              <a:gd name="connsiteY0" fmla="*/ 15772 h 653237"/>
              <a:gd name="connsiteX1" fmla="*/ 33837 w 872244"/>
              <a:gd name="connsiteY1" fmla="*/ 652168 h 653237"/>
              <a:gd name="connsiteX2" fmla="*/ 8798 w 872244"/>
              <a:gd name="connsiteY2" fmla="*/ 594800 h 653237"/>
              <a:gd name="connsiteX3" fmla="*/ 57857 w 872244"/>
              <a:gd name="connsiteY3" fmla="*/ 280743 h 653237"/>
              <a:gd name="connsiteX4" fmla="*/ 408514 w 872244"/>
              <a:gd name="connsiteY4" fmla="*/ 15773 h 653237"/>
              <a:gd name="connsiteX5" fmla="*/ 408514 w 872244"/>
              <a:gd name="connsiteY5" fmla="*/ 15772 h 653237"/>
              <a:gd name="connsiteX0" fmla="*/ 408514 w 872244"/>
              <a:gd name="connsiteY0" fmla="*/ 15772 h 653237"/>
              <a:gd name="connsiteX1" fmla="*/ 20808 w 872244"/>
              <a:gd name="connsiteY1" fmla="*/ 653237 h 653237"/>
              <a:gd name="connsiteX2" fmla="*/ 16308 w 872244"/>
              <a:gd name="connsiteY2" fmla="*/ 631230 h 653237"/>
              <a:gd name="connsiteX3" fmla="*/ 334169 w 872244"/>
              <a:gd name="connsiteY3" fmla="*/ 38 h 653237"/>
              <a:gd name="connsiteX4" fmla="*/ 482860 w 872244"/>
              <a:gd name="connsiteY4" fmla="*/ 38 h 653237"/>
              <a:gd name="connsiteX5" fmla="*/ 797899 w 872244"/>
              <a:gd name="connsiteY5" fmla="*/ 446110 h 653237"/>
              <a:gd name="connsiteX6" fmla="*/ 872244 w 872244"/>
              <a:gd name="connsiteY6" fmla="*/ 446110 h 653237"/>
              <a:gd name="connsiteX7" fmla="*/ 733886 w 872244"/>
              <a:gd name="connsiteY7" fmla="*/ 594800 h 653237"/>
              <a:gd name="connsiteX8" fmla="*/ 574863 w 872244"/>
              <a:gd name="connsiteY8" fmla="*/ 446110 h 653237"/>
              <a:gd name="connsiteX9" fmla="*/ 649208 w 872244"/>
              <a:gd name="connsiteY9" fmla="*/ 446110 h 653237"/>
              <a:gd name="connsiteX10" fmla="*/ 334169 w 872244"/>
              <a:gd name="connsiteY10" fmla="*/ 38 h 653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72244" h="653237" stroke="0" extrusionOk="0">
                <a:moveTo>
                  <a:pt x="733886" y="594800"/>
                </a:moveTo>
                <a:lnTo>
                  <a:pt x="574863" y="446110"/>
                </a:lnTo>
                <a:lnTo>
                  <a:pt x="649208" y="446110"/>
                </a:lnTo>
                <a:cubicBezTo>
                  <a:pt x="612116" y="183512"/>
                  <a:pt x="482538" y="38"/>
                  <a:pt x="334169" y="38"/>
                </a:cubicBezTo>
                <a:lnTo>
                  <a:pt x="482860" y="38"/>
                </a:lnTo>
                <a:cubicBezTo>
                  <a:pt x="631229" y="38"/>
                  <a:pt x="760807" y="183511"/>
                  <a:pt x="797899" y="446110"/>
                </a:cubicBezTo>
                <a:lnTo>
                  <a:pt x="872244" y="446110"/>
                </a:lnTo>
                <a:lnTo>
                  <a:pt x="733886" y="594800"/>
                </a:lnTo>
                <a:close/>
              </a:path>
              <a:path w="872244" h="653237" fill="darkenLess" stroke="0" extrusionOk="0">
                <a:moveTo>
                  <a:pt x="408514" y="15772"/>
                </a:moveTo>
                <a:cubicBezTo>
                  <a:pt x="261453" y="78865"/>
                  <a:pt x="33837" y="376043"/>
                  <a:pt x="33837" y="652168"/>
                </a:cubicBezTo>
                <a:lnTo>
                  <a:pt x="8798" y="594800"/>
                </a:lnTo>
                <a:cubicBezTo>
                  <a:pt x="8798" y="483797"/>
                  <a:pt x="25792" y="375009"/>
                  <a:pt x="57857" y="280743"/>
                </a:cubicBezTo>
                <a:cubicBezTo>
                  <a:pt x="131555" y="64084"/>
                  <a:pt x="272637" y="-42522"/>
                  <a:pt x="408514" y="15773"/>
                </a:cubicBezTo>
                <a:lnTo>
                  <a:pt x="408514" y="15772"/>
                </a:lnTo>
                <a:close/>
              </a:path>
              <a:path w="872244" h="653237" fill="none" extrusionOk="0">
                <a:moveTo>
                  <a:pt x="408514" y="15772"/>
                </a:moveTo>
                <a:cubicBezTo>
                  <a:pt x="261453" y="78865"/>
                  <a:pt x="20808" y="377112"/>
                  <a:pt x="20808" y="653237"/>
                </a:cubicBezTo>
                <a:cubicBezTo>
                  <a:pt x="-28755" y="653237"/>
                  <a:pt x="27231" y="649158"/>
                  <a:pt x="16308" y="631230"/>
                </a:cubicBezTo>
                <a:cubicBezTo>
                  <a:pt x="16308" y="302752"/>
                  <a:pt x="154472" y="38"/>
                  <a:pt x="334169" y="38"/>
                </a:cubicBezTo>
                <a:lnTo>
                  <a:pt x="482860" y="38"/>
                </a:lnTo>
                <a:cubicBezTo>
                  <a:pt x="631229" y="38"/>
                  <a:pt x="760807" y="183511"/>
                  <a:pt x="797899" y="446110"/>
                </a:cubicBezTo>
                <a:lnTo>
                  <a:pt x="872244" y="446110"/>
                </a:lnTo>
                <a:lnTo>
                  <a:pt x="733886" y="594800"/>
                </a:lnTo>
                <a:lnTo>
                  <a:pt x="574863" y="446110"/>
                </a:lnTo>
                <a:lnTo>
                  <a:pt x="649208" y="446110"/>
                </a:lnTo>
                <a:cubicBezTo>
                  <a:pt x="612116" y="183512"/>
                  <a:pt x="482538" y="38"/>
                  <a:pt x="334169" y="38"/>
                </a:cubicBezTo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2BF0609-FE33-440E-8155-55E18DBD2B1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147575" y="3230086"/>
          <a:ext cx="1013213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213">
                  <a:extLst>
                    <a:ext uri="{9D8B030D-6E8A-4147-A177-3AD203B41FA5}">
                      <a16:colId xmlns:a16="http://schemas.microsoft.com/office/drawing/2014/main" val="394179459"/>
                    </a:ext>
                  </a:extLst>
                </a:gridCol>
              </a:tblGrid>
              <a:tr h="2369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053876"/>
                  </a:ext>
                </a:extLst>
              </a:tr>
              <a:tr h="236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4718132"/>
                  </a:ext>
                </a:extLst>
              </a:tr>
              <a:tr h="236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703135"/>
                  </a:ext>
                </a:extLst>
              </a:tr>
              <a:tr h="236944">
                <a:tc>
                  <a:txBody>
                    <a:bodyPr/>
                    <a:lstStyle/>
                    <a:p>
                      <a:pPr marL="0" marR="0" lvl="0" indent="0" algn="ctr" defTabSz="389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3968386"/>
                  </a:ext>
                </a:extLst>
              </a:tr>
              <a:tr h="236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425613"/>
                  </a:ext>
                </a:extLst>
              </a:tr>
              <a:tr h="236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724918"/>
                  </a:ext>
                </a:extLst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1BD226FC-48E8-4788-A7CD-DCA6649B77E3}"/>
              </a:ext>
            </a:extLst>
          </p:cNvPr>
          <p:cNvGrpSpPr/>
          <p:nvPr/>
        </p:nvGrpSpPr>
        <p:grpSpPr>
          <a:xfrm>
            <a:off x="1713181" y="1749268"/>
            <a:ext cx="5847528" cy="656597"/>
            <a:chOff x="1030215" y="5406536"/>
            <a:chExt cx="7090348" cy="51610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719A38C-EB89-42DF-9C51-BCEA36FF5CBD}"/>
                </a:ext>
              </a:extLst>
            </p:cNvPr>
            <p:cNvGrpSpPr/>
            <p:nvPr/>
          </p:nvGrpSpPr>
          <p:grpSpPr>
            <a:xfrm>
              <a:off x="1030215" y="5406536"/>
              <a:ext cx="7090348" cy="516105"/>
              <a:chOff x="469295" y="4866736"/>
              <a:chExt cx="3188352" cy="1199680"/>
            </a:xfrm>
          </p:grpSpPr>
          <p:sp>
            <p:nvSpPr>
              <p:cNvPr id="21" name="사다리꼴 20">
                <a:extLst>
                  <a:ext uri="{FF2B5EF4-FFF2-40B4-BE49-F238E27FC236}">
                    <a16:creationId xmlns:a16="http://schemas.microsoft.com/office/drawing/2014/main" id="{86FB1876-11C7-4147-A1BE-5E6448C42052}"/>
                  </a:ext>
                </a:extLst>
              </p:cNvPr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defTabSz="958142"/>
                <a:endParaRPr lang="ko-KR" altLang="en-US" sz="1654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22" name="모서리가 둥근 직사각형 173">
                <a:extLst>
                  <a:ext uri="{FF2B5EF4-FFF2-40B4-BE49-F238E27FC236}">
                    <a16:creationId xmlns:a16="http://schemas.microsoft.com/office/drawing/2014/main" id="{A7C688D7-8954-4C19-9768-2562DD6923D4}"/>
                  </a:ext>
                </a:extLst>
              </p:cNvPr>
              <p:cNvSpPr/>
              <p:nvPr/>
            </p:nvSpPr>
            <p:spPr>
              <a:xfrm rot="16200000">
                <a:off x="1513910" y="3922680"/>
                <a:ext cx="1099123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35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CBB84DD-54A2-48F1-AAEB-65B6889B3F2D}"/>
                </a:ext>
              </a:extLst>
            </p:cNvPr>
            <p:cNvSpPr/>
            <p:nvPr/>
          </p:nvSpPr>
          <p:spPr>
            <a:xfrm>
              <a:off x="2594623" y="5506345"/>
              <a:ext cx="3961653" cy="2419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예시</a:t>
              </a:r>
              <a:r>
                <a:rPr lang="en-US" altLang="ko-KR" sz="140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r>
                <a:rPr lang="ko-KR" altLang="en-US" sz="140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상품실적 내 모든 상품을 조회하세요</a:t>
              </a:r>
              <a:endPara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1"/>
                </a:gradFill>
                <a:effectLst>
                  <a:glow rad="63500">
                    <a:prstClr val="white">
                      <a:alpha val="80000"/>
                    </a:prstClr>
                  </a:glow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BD6C3C4-9188-4D5F-A5CC-949497700E9D}"/>
              </a:ext>
            </a:extLst>
          </p:cNvPr>
          <p:cNvSpPr txBox="1"/>
          <p:nvPr/>
        </p:nvSpPr>
        <p:spPr>
          <a:xfrm>
            <a:off x="664021" y="2828545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상품실적</a:t>
            </a:r>
            <a:endParaRPr lang="ko-KR" altLang="en-US" b="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9D0CE0-9644-40EB-8D6A-5945E0BD163C}"/>
              </a:ext>
            </a:extLst>
          </p:cNvPr>
          <p:cNvSpPr/>
          <p:nvPr/>
        </p:nvSpPr>
        <p:spPr>
          <a:xfrm>
            <a:off x="3491880" y="2643758"/>
            <a:ext cx="19495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HY울릉도M" panose="02030600000101010101" pitchFamily="18" charset="-127"/>
              </a:rPr>
              <a:t>π</a:t>
            </a:r>
            <a:r>
              <a:rPr lang="en-US" altLang="ko-KR">
                <a:solidFill>
                  <a:schemeClr val="tx1"/>
                </a:solidFill>
              </a:rPr>
              <a:t>[</a:t>
            </a:r>
            <a:r>
              <a:rPr lang="ko-KR" altLang="en-US">
                <a:solidFill>
                  <a:schemeClr val="tx1"/>
                </a:solidFill>
              </a:rPr>
              <a:t>물량</a:t>
            </a:r>
            <a:r>
              <a:rPr lang="en-US" altLang="ko-KR">
                <a:solidFill>
                  <a:schemeClr val="tx1"/>
                </a:solidFill>
              </a:rPr>
              <a:t>&gt;3000](</a:t>
            </a:r>
            <a:r>
              <a:rPr lang="ko-KR" altLang="en-US">
                <a:solidFill>
                  <a:schemeClr val="tx1"/>
                </a:solidFill>
              </a:rPr>
              <a:t>상품실적</a:t>
            </a:r>
            <a:r>
              <a:rPr lang="en-US" altLang="ko-KR">
                <a:solidFill>
                  <a:schemeClr val="tx1"/>
                </a:solidFill>
              </a:rPr>
              <a:t>)</a:t>
            </a: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78D8681-BF49-4C56-BCAD-B1782F566F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75211" y="3230086"/>
          <a:ext cx="1013213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213">
                  <a:extLst>
                    <a:ext uri="{9D8B030D-6E8A-4147-A177-3AD203B41FA5}">
                      <a16:colId xmlns:a16="http://schemas.microsoft.com/office/drawing/2014/main" val="394179459"/>
                    </a:ext>
                  </a:extLst>
                </a:gridCol>
              </a:tblGrid>
              <a:tr h="2369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053876"/>
                  </a:ext>
                </a:extLst>
              </a:tr>
              <a:tr h="236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4718132"/>
                  </a:ext>
                </a:extLst>
              </a:tr>
              <a:tr h="236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703135"/>
                  </a:ext>
                </a:extLst>
              </a:tr>
            </a:tbl>
          </a:graphicData>
        </a:graphic>
      </p:graphicFrame>
      <p:sp>
        <p:nvSpPr>
          <p:cNvPr id="23" name="아래로 구부러진 화살표 68">
            <a:extLst>
              <a:ext uri="{FF2B5EF4-FFF2-40B4-BE49-F238E27FC236}">
                <a16:creationId xmlns:a16="http://schemas.microsoft.com/office/drawing/2014/main" id="{F7282F13-798E-4E5B-B771-8D2E30646361}"/>
              </a:ext>
            </a:extLst>
          </p:cNvPr>
          <p:cNvSpPr/>
          <p:nvPr/>
        </p:nvSpPr>
        <p:spPr>
          <a:xfrm>
            <a:off x="6193332" y="2895083"/>
            <a:ext cx="1121463" cy="561363"/>
          </a:xfrm>
          <a:custGeom>
            <a:avLst/>
            <a:gdLst>
              <a:gd name="connsiteX0" fmla="*/ 725088 w 873778"/>
              <a:gd name="connsiteY0" fmla="*/ 594762 h 594762"/>
              <a:gd name="connsiteX1" fmla="*/ 566065 w 873778"/>
              <a:gd name="connsiteY1" fmla="*/ 446072 h 594762"/>
              <a:gd name="connsiteX2" fmla="*/ 640410 w 873778"/>
              <a:gd name="connsiteY2" fmla="*/ 446072 h 594762"/>
              <a:gd name="connsiteX3" fmla="*/ 325371 w 873778"/>
              <a:gd name="connsiteY3" fmla="*/ 0 h 594762"/>
              <a:gd name="connsiteX4" fmla="*/ 474062 w 873778"/>
              <a:gd name="connsiteY4" fmla="*/ 0 h 594762"/>
              <a:gd name="connsiteX5" fmla="*/ 789101 w 873778"/>
              <a:gd name="connsiteY5" fmla="*/ 446072 h 594762"/>
              <a:gd name="connsiteX6" fmla="*/ 863446 w 873778"/>
              <a:gd name="connsiteY6" fmla="*/ 446072 h 594762"/>
              <a:gd name="connsiteX7" fmla="*/ 725088 w 873778"/>
              <a:gd name="connsiteY7" fmla="*/ 594762 h 594762"/>
              <a:gd name="connsiteX0" fmla="*/ 399716 w 873778"/>
              <a:gd name="connsiteY0" fmla="*/ 15734 h 594762"/>
              <a:gd name="connsiteX1" fmla="*/ 148690 w 873778"/>
              <a:gd name="connsiteY1" fmla="*/ 594762 h 594762"/>
              <a:gd name="connsiteX2" fmla="*/ 0 w 873778"/>
              <a:gd name="connsiteY2" fmla="*/ 594762 h 594762"/>
              <a:gd name="connsiteX3" fmla="*/ 49059 w 873778"/>
              <a:gd name="connsiteY3" fmla="*/ 280705 h 594762"/>
              <a:gd name="connsiteX4" fmla="*/ 399716 w 873778"/>
              <a:gd name="connsiteY4" fmla="*/ 15735 h 594762"/>
              <a:gd name="connsiteX5" fmla="*/ 399716 w 873778"/>
              <a:gd name="connsiteY5" fmla="*/ 15734 h 594762"/>
              <a:gd name="connsiteX0" fmla="*/ 399716 w 873778"/>
              <a:gd name="connsiteY0" fmla="*/ 15734 h 594762"/>
              <a:gd name="connsiteX1" fmla="*/ 148690 w 873778"/>
              <a:gd name="connsiteY1" fmla="*/ 594762 h 594762"/>
              <a:gd name="connsiteX2" fmla="*/ 0 w 873778"/>
              <a:gd name="connsiteY2" fmla="*/ 594762 h 594762"/>
              <a:gd name="connsiteX3" fmla="*/ 325371 w 873778"/>
              <a:gd name="connsiteY3" fmla="*/ 0 h 594762"/>
              <a:gd name="connsiteX4" fmla="*/ 474062 w 873778"/>
              <a:gd name="connsiteY4" fmla="*/ 0 h 594762"/>
              <a:gd name="connsiteX5" fmla="*/ 789101 w 873778"/>
              <a:gd name="connsiteY5" fmla="*/ 446072 h 594762"/>
              <a:gd name="connsiteX6" fmla="*/ 863446 w 873778"/>
              <a:gd name="connsiteY6" fmla="*/ 446072 h 594762"/>
              <a:gd name="connsiteX7" fmla="*/ 725088 w 873778"/>
              <a:gd name="connsiteY7" fmla="*/ 594762 h 594762"/>
              <a:gd name="connsiteX8" fmla="*/ 566065 w 873778"/>
              <a:gd name="connsiteY8" fmla="*/ 446072 h 594762"/>
              <a:gd name="connsiteX9" fmla="*/ 640410 w 873778"/>
              <a:gd name="connsiteY9" fmla="*/ 446072 h 594762"/>
              <a:gd name="connsiteX10" fmla="*/ 325371 w 873778"/>
              <a:gd name="connsiteY10" fmla="*/ 0 h 594762"/>
              <a:gd name="connsiteX0" fmla="*/ 725088 w 863446"/>
              <a:gd name="connsiteY0" fmla="*/ 594800 h 633099"/>
              <a:gd name="connsiteX1" fmla="*/ 566065 w 863446"/>
              <a:gd name="connsiteY1" fmla="*/ 446110 h 633099"/>
              <a:gd name="connsiteX2" fmla="*/ 640410 w 863446"/>
              <a:gd name="connsiteY2" fmla="*/ 446110 h 633099"/>
              <a:gd name="connsiteX3" fmla="*/ 325371 w 863446"/>
              <a:gd name="connsiteY3" fmla="*/ 38 h 633099"/>
              <a:gd name="connsiteX4" fmla="*/ 474062 w 863446"/>
              <a:gd name="connsiteY4" fmla="*/ 38 h 633099"/>
              <a:gd name="connsiteX5" fmla="*/ 789101 w 863446"/>
              <a:gd name="connsiteY5" fmla="*/ 446110 h 633099"/>
              <a:gd name="connsiteX6" fmla="*/ 863446 w 863446"/>
              <a:gd name="connsiteY6" fmla="*/ 446110 h 633099"/>
              <a:gd name="connsiteX7" fmla="*/ 725088 w 863446"/>
              <a:gd name="connsiteY7" fmla="*/ 594800 h 633099"/>
              <a:gd name="connsiteX0" fmla="*/ 399716 w 863446"/>
              <a:gd name="connsiteY0" fmla="*/ 15772 h 633099"/>
              <a:gd name="connsiteX1" fmla="*/ 148690 w 863446"/>
              <a:gd name="connsiteY1" fmla="*/ 594800 h 633099"/>
              <a:gd name="connsiteX2" fmla="*/ 0 w 863446"/>
              <a:gd name="connsiteY2" fmla="*/ 594800 h 633099"/>
              <a:gd name="connsiteX3" fmla="*/ 49059 w 863446"/>
              <a:gd name="connsiteY3" fmla="*/ 280743 h 633099"/>
              <a:gd name="connsiteX4" fmla="*/ 399716 w 863446"/>
              <a:gd name="connsiteY4" fmla="*/ 15773 h 633099"/>
              <a:gd name="connsiteX5" fmla="*/ 399716 w 863446"/>
              <a:gd name="connsiteY5" fmla="*/ 15772 h 633099"/>
              <a:gd name="connsiteX0" fmla="*/ 399716 w 863446"/>
              <a:gd name="connsiteY0" fmla="*/ 15772 h 633099"/>
              <a:gd name="connsiteX1" fmla="*/ 40234 w 863446"/>
              <a:gd name="connsiteY1" fmla="*/ 633099 h 633099"/>
              <a:gd name="connsiteX2" fmla="*/ 0 w 863446"/>
              <a:gd name="connsiteY2" fmla="*/ 594800 h 633099"/>
              <a:gd name="connsiteX3" fmla="*/ 325371 w 863446"/>
              <a:gd name="connsiteY3" fmla="*/ 38 h 633099"/>
              <a:gd name="connsiteX4" fmla="*/ 474062 w 863446"/>
              <a:gd name="connsiteY4" fmla="*/ 38 h 633099"/>
              <a:gd name="connsiteX5" fmla="*/ 789101 w 863446"/>
              <a:gd name="connsiteY5" fmla="*/ 446110 h 633099"/>
              <a:gd name="connsiteX6" fmla="*/ 863446 w 863446"/>
              <a:gd name="connsiteY6" fmla="*/ 446110 h 633099"/>
              <a:gd name="connsiteX7" fmla="*/ 725088 w 863446"/>
              <a:gd name="connsiteY7" fmla="*/ 594800 h 633099"/>
              <a:gd name="connsiteX8" fmla="*/ 566065 w 863446"/>
              <a:gd name="connsiteY8" fmla="*/ 446110 h 633099"/>
              <a:gd name="connsiteX9" fmla="*/ 640410 w 863446"/>
              <a:gd name="connsiteY9" fmla="*/ 446110 h 633099"/>
              <a:gd name="connsiteX10" fmla="*/ 325371 w 863446"/>
              <a:gd name="connsiteY10" fmla="*/ 38 h 633099"/>
              <a:gd name="connsiteX0" fmla="*/ 725088 w 863446"/>
              <a:gd name="connsiteY0" fmla="*/ 594800 h 652168"/>
              <a:gd name="connsiteX1" fmla="*/ 566065 w 863446"/>
              <a:gd name="connsiteY1" fmla="*/ 446110 h 652168"/>
              <a:gd name="connsiteX2" fmla="*/ 640410 w 863446"/>
              <a:gd name="connsiteY2" fmla="*/ 446110 h 652168"/>
              <a:gd name="connsiteX3" fmla="*/ 325371 w 863446"/>
              <a:gd name="connsiteY3" fmla="*/ 38 h 652168"/>
              <a:gd name="connsiteX4" fmla="*/ 474062 w 863446"/>
              <a:gd name="connsiteY4" fmla="*/ 38 h 652168"/>
              <a:gd name="connsiteX5" fmla="*/ 789101 w 863446"/>
              <a:gd name="connsiteY5" fmla="*/ 446110 h 652168"/>
              <a:gd name="connsiteX6" fmla="*/ 863446 w 863446"/>
              <a:gd name="connsiteY6" fmla="*/ 446110 h 652168"/>
              <a:gd name="connsiteX7" fmla="*/ 725088 w 863446"/>
              <a:gd name="connsiteY7" fmla="*/ 594800 h 652168"/>
              <a:gd name="connsiteX0" fmla="*/ 399716 w 863446"/>
              <a:gd name="connsiteY0" fmla="*/ 15772 h 652168"/>
              <a:gd name="connsiteX1" fmla="*/ 25039 w 863446"/>
              <a:gd name="connsiteY1" fmla="*/ 652168 h 652168"/>
              <a:gd name="connsiteX2" fmla="*/ 0 w 863446"/>
              <a:gd name="connsiteY2" fmla="*/ 594800 h 652168"/>
              <a:gd name="connsiteX3" fmla="*/ 49059 w 863446"/>
              <a:gd name="connsiteY3" fmla="*/ 280743 h 652168"/>
              <a:gd name="connsiteX4" fmla="*/ 399716 w 863446"/>
              <a:gd name="connsiteY4" fmla="*/ 15773 h 652168"/>
              <a:gd name="connsiteX5" fmla="*/ 399716 w 863446"/>
              <a:gd name="connsiteY5" fmla="*/ 15772 h 652168"/>
              <a:gd name="connsiteX0" fmla="*/ 399716 w 863446"/>
              <a:gd name="connsiteY0" fmla="*/ 15772 h 652168"/>
              <a:gd name="connsiteX1" fmla="*/ 40234 w 863446"/>
              <a:gd name="connsiteY1" fmla="*/ 633099 h 652168"/>
              <a:gd name="connsiteX2" fmla="*/ 0 w 863446"/>
              <a:gd name="connsiteY2" fmla="*/ 594800 h 652168"/>
              <a:gd name="connsiteX3" fmla="*/ 325371 w 863446"/>
              <a:gd name="connsiteY3" fmla="*/ 38 h 652168"/>
              <a:gd name="connsiteX4" fmla="*/ 474062 w 863446"/>
              <a:gd name="connsiteY4" fmla="*/ 38 h 652168"/>
              <a:gd name="connsiteX5" fmla="*/ 789101 w 863446"/>
              <a:gd name="connsiteY5" fmla="*/ 446110 h 652168"/>
              <a:gd name="connsiteX6" fmla="*/ 863446 w 863446"/>
              <a:gd name="connsiteY6" fmla="*/ 446110 h 652168"/>
              <a:gd name="connsiteX7" fmla="*/ 725088 w 863446"/>
              <a:gd name="connsiteY7" fmla="*/ 594800 h 652168"/>
              <a:gd name="connsiteX8" fmla="*/ 566065 w 863446"/>
              <a:gd name="connsiteY8" fmla="*/ 446110 h 652168"/>
              <a:gd name="connsiteX9" fmla="*/ 640410 w 863446"/>
              <a:gd name="connsiteY9" fmla="*/ 446110 h 652168"/>
              <a:gd name="connsiteX10" fmla="*/ 325371 w 863446"/>
              <a:gd name="connsiteY10" fmla="*/ 38 h 652168"/>
              <a:gd name="connsiteX0" fmla="*/ 725088 w 863446"/>
              <a:gd name="connsiteY0" fmla="*/ 594800 h 652168"/>
              <a:gd name="connsiteX1" fmla="*/ 566065 w 863446"/>
              <a:gd name="connsiteY1" fmla="*/ 446110 h 652168"/>
              <a:gd name="connsiteX2" fmla="*/ 640410 w 863446"/>
              <a:gd name="connsiteY2" fmla="*/ 446110 h 652168"/>
              <a:gd name="connsiteX3" fmla="*/ 325371 w 863446"/>
              <a:gd name="connsiteY3" fmla="*/ 38 h 652168"/>
              <a:gd name="connsiteX4" fmla="*/ 474062 w 863446"/>
              <a:gd name="connsiteY4" fmla="*/ 38 h 652168"/>
              <a:gd name="connsiteX5" fmla="*/ 789101 w 863446"/>
              <a:gd name="connsiteY5" fmla="*/ 446110 h 652168"/>
              <a:gd name="connsiteX6" fmla="*/ 863446 w 863446"/>
              <a:gd name="connsiteY6" fmla="*/ 446110 h 652168"/>
              <a:gd name="connsiteX7" fmla="*/ 725088 w 863446"/>
              <a:gd name="connsiteY7" fmla="*/ 594800 h 652168"/>
              <a:gd name="connsiteX0" fmla="*/ 399716 w 863446"/>
              <a:gd name="connsiteY0" fmla="*/ 15772 h 652168"/>
              <a:gd name="connsiteX1" fmla="*/ 25039 w 863446"/>
              <a:gd name="connsiteY1" fmla="*/ 652168 h 652168"/>
              <a:gd name="connsiteX2" fmla="*/ 0 w 863446"/>
              <a:gd name="connsiteY2" fmla="*/ 594800 h 652168"/>
              <a:gd name="connsiteX3" fmla="*/ 49059 w 863446"/>
              <a:gd name="connsiteY3" fmla="*/ 280743 h 652168"/>
              <a:gd name="connsiteX4" fmla="*/ 399716 w 863446"/>
              <a:gd name="connsiteY4" fmla="*/ 15773 h 652168"/>
              <a:gd name="connsiteX5" fmla="*/ 399716 w 863446"/>
              <a:gd name="connsiteY5" fmla="*/ 15772 h 652168"/>
              <a:gd name="connsiteX0" fmla="*/ 399716 w 863446"/>
              <a:gd name="connsiteY0" fmla="*/ 15772 h 652168"/>
              <a:gd name="connsiteX1" fmla="*/ 40234 w 863446"/>
              <a:gd name="connsiteY1" fmla="*/ 633099 h 652168"/>
              <a:gd name="connsiteX2" fmla="*/ 7510 w 863446"/>
              <a:gd name="connsiteY2" fmla="*/ 631230 h 652168"/>
              <a:gd name="connsiteX3" fmla="*/ 325371 w 863446"/>
              <a:gd name="connsiteY3" fmla="*/ 38 h 652168"/>
              <a:gd name="connsiteX4" fmla="*/ 474062 w 863446"/>
              <a:gd name="connsiteY4" fmla="*/ 38 h 652168"/>
              <a:gd name="connsiteX5" fmla="*/ 789101 w 863446"/>
              <a:gd name="connsiteY5" fmla="*/ 446110 h 652168"/>
              <a:gd name="connsiteX6" fmla="*/ 863446 w 863446"/>
              <a:gd name="connsiteY6" fmla="*/ 446110 h 652168"/>
              <a:gd name="connsiteX7" fmla="*/ 725088 w 863446"/>
              <a:gd name="connsiteY7" fmla="*/ 594800 h 652168"/>
              <a:gd name="connsiteX8" fmla="*/ 566065 w 863446"/>
              <a:gd name="connsiteY8" fmla="*/ 446110 h 652168"/>
              <a:gd name="connsiteX9" fmla="*/ 640410 w 863446"/>
              <a:gd name="connsiteY9" fmla="*/ 446110 h 652168"/>
              <a:gd name="connsiteX10" fmla="*/ 325371 w 863446"/>
              <a:gd name="connsiteY10" fmla="*/ 38 h 652168"/>
              <a:gd name="connsiteX0" fmla="*/ 725088 w 863446"/>
              <a:gd name="connsiteY0" fmla="*/ 594800 h 652168"/>
              <a:gd name="connsiteX1" fmla="*/ 566065 w 863446"/>
              <a:gd name="connsiteY1" fmla="*/ 446110 h 652168"/>
              <a:gd name="connsiteX2" fmla="*/ 640410 w 863446"/>
              <a:gd name="connsiteY2" fmla="*/ 446110 h 652168"/>
              <a:gd name="connsiteX3" fmla="*/ 325371 w 863446"/>
              <a:gd name="connsiteY3" fmla="*/ 38 h 652168"/>
              <a:gd name="connsiteX4" fmla="*/ 474062 w 863446"/>
              <a:gd name="connsiteY4" fmla="*/ 38 h 652168"/>
              <a:gd name="connsiteX5" fmla="*/ 789101 w 863446"/>
              <a:gd name="connsiteY5" fmla="*/ 446110 h 652168"/>
              <a:gd name="connsiteX6" fmla="*/ 863446 w 863446"/>
              <a:gd name="connsiteY6" fmla="*/ 446110 h 652168"/>
              <a:gd name="connsiteX7" fmla="*/ 725088 w 863446"/>
              <a:gd name="connsiteY7" fmla="*/ 594800 h 652168"/>
              <a:gd name="connsiteX0" fmla="*/ 399716 w 863446"/>
              <a:gd name="connsiteY0" fmla="*/ 15772 h 652168"/>
              <a:gd name="connsiteX1" fmla="*/ 25039 w 863446"/>
              <a:gd name="connsiteY1" fmla="*/ 652168 h 652168"/>
              <a:gd name="connsiteX2" fmla="*/ 0 w 863446"/>
              <a:gd name="connsiteY2" fmla="*/ 594800 h 652168"/>
              <a:gd name="connsiteX3" fmla="*/ 49059 w 863446"/>
              <a:gd name="connsiteY3" fmla="*/ 280743 h 652168"/>
              <a:gd name="connsiteX4" fmla="*/ 399716 w 863446"/>
              <a:gd name="connsiteY4" fmla="*/ 15773 h 652168"/>
              <a:gd name="connsiteX5" fmla="*/ 399716 w 863446"/>
              <a:gd name="connsiteY5" fmla="*/ 15772 h 652168"/>
              <a:gd name="connsiteX0" fmla="*/ 399716 w 863446"/>
              <a:gd name="connsiteY0" fmla="*/ 15772 h 652168"/>
              <a:gd name="connsiteX1" fmla="*/ 40234 w 863446"/>
              <a:gd name="connsiteY1" fmla="*/ 633099 h 652168"/>
              <a:gd name="connsiteX2" fmla="*/ 7510 w 863446"/>
              <a:gd name="connsiteY2" fmla="*/ 631230 h 652168"/>
              <a:gd name="connsiteX3" fmla="*/ 325371 w 863446"/>
              <a:gd name="connsiteY3" fmla="*/ 38 h 652168"/>
              <a:gd name="connsiteX4" fmla="*/ 474062 w 863446"/>
              <a:gd name="connsiteY4" fmla="*/ 38 h 652168"/>
              <a:gd name="connsiteX5" fmla="*/ 789101 w 863446"/>
              <a:gd name="connsiteY5" fmla="*/ 446110 h 652168"/>
              <a:gd name="connsiteX6" fmla="*/ 863446 w 863446"/>
              <a:gd name="connsiteY6" fmla="*/ 446110 h 652168"/>
              <a:gd name="connsiteX7" fmla="*/ 725088 w 863446"/>
              <a:gd name="connsiteY7" fmla="*/ 594800 h 652168"/>
              <a:gd name="connsiteX8" fmla="*/ 566065 w 863446"/>
              <a:gd name="connsiteY8" fmla="*/ 446110 h 652168"/>
              <a:gd name="connsiteX9" fmla="*/ 640410 w 863446"/>
              <a:gd name="connsiteY9" fmla="*/ 446110 h 652168"/>
              <a:gd name="connsiteX10" fmla="*/ 325371 w 863446"/>
              <a:gd name="connsiteY10" fmla="*/ 38 h 652168"/>
              <a:gd name="connsiteX0" fmla="*/ 733886 w 872244"/>
              <a:gd name="connsiteY0" fmla="*/ 594800 h 653237"/>
              <a:gd name="connsiteX1" fmla="*/ 574863 w 872244"/>
              <a:gd name="connsiteY1" fmla="*/ 446110 h 653237"/>
              <a:gd name="connsiteX2" fmla="*/ 649208 w 872244"/>
              <a:gd name="connsiteY2" fmla="*/ 446110 h 653237"/>
              <a:gd name="connsiteX3" fmla="*/ 334169 w 872244"/>
              <a:gd name="connsiteY3" fmla="*/ 38 h 653237"/>
              <a:gd name="connsiteX4" fmla="*/ 482860 w 872244"/>
              <a:gd name="connsiteY4" fmla="*/ 38 h 653237"/>
              <a:gd name="connsiteX5" fmla="*/ 797899 w 872244"/>
              <a:gd name="connsiteY5" fmla="*/ 446110 h 653237"/>
              <a:gd name="connsiteX6" fmla="*/ 872244 w 872244"/>
              <a:gd name="connsiteY6" fmla="*/ 446110 h 653237"/>
              <a:gd name="connsiteX7" fmla="*/ 733886 w 872244"/>
              <a:gd name="connsiteY7" fmla="*/ 594800 h 653237"/>
              <a:gd name="connsiteX0" fmla="*/ 408514 w 872244"/>
              <a:gd name="connsiteY0" fmla="*/ 15772 h 653237"/>
              <a:gd name="connsiteX1" fmla="*/ 33837 w 872244"/>
              <a:gd name="connsiteY1" fmla="*/ 652168 h 653237"/>
              <a:gd name="connsiteX2" fmla="*/ 8798 w 872244"/>
              <a:gd name="connsiteY2" fmla="*/ 594800 h 653237"/>
              <a:gd name="connsiteX3" fmla="*/ 57857 w 872244"/>
              <a:gd name="connsiteY3" fmla="*/ 280743 h 653237"/>
              <a:gd name="connsiteX4" fmla="*/ 408514 w 872244"/>
              <a:gd name="connsiteY4" fmla="*/ 15773 h 653237"/>
              <a:gd name="connsiteX5" fmla="*/ 408514 w 872244"/>
              <a:gd name="connsiteY5" fmla="*/ 15772 h 653237"/>
              <a:gd name="connsiteX0" fmla="*/ 408514 w 872244"/>
              <a:gd name="connsiteY0" fmla="*/ 15772 h 653237"/>
              <a:gd name="connsiteX1" fmla="*/ 20808 w 872244"/>
              <a:gd name="connsiteY1" fmla="*/ 653237 h 653237"/>
              <a:gd name="connsiteX2" fmla="*/ 16308 w 872244"/>
              <a:gd name="connsiteY2" fmla="*/ 631230 h 653237"/>
              <a:gd name="connsiteX3" fmla="*/ 334169 w 872244"/>
              <a:gd name="connsiteY3" fmla="*/ 38 h 653237"/>
              <a:gd name="connsiteX4" fmla="*/ 482860 w 872244"/>
              <a:gd name="connsiteY4" fmla="*/ 38 h 653237"/>
              <a:gd name="connsiteX5" fmla="*/ 797899 w 872244"/>
              <a:gd name="connsiteY5" fmla="*/ 446110 h 653237"/>
              <a:gd name="connsiteX6" fmla="*/ 872244 w 872244"/>
              <a:gd name="connsiteY6" fmla="*/ 446110 h 653237"/>
              <a:gd name="connsiteX7" fmla="*/ 733886 w 872244"/>
              <a:gd name="connsiteY7" fmla="*/ 594800 h 653237"/>
              <a:gd name="connsiteX8" fmla="*/ 574863 w 872244"/>
              <a:gd name="connsiteY8" fmla="*/ 446110 h 653237"/>
              <a:gd name="connsiteX9" fmla="*/ 649208 w 872244"/>
              <a:gd name="connsiteY9" fmla="*/ 446110 h 653237"/>
              <a:gd name="connsiteX10" fmla="*/ 334169 w 872244"/>
              <a:gd name="connsiteY10" fmla="*/ 38 h 653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72244" h="653237" stroke="0" extrusionOk="0">
                <a:moveTo>
                  <a:pt x="733886" y="594800"/>
                </a:moveTo>
                <a:lnTo>
                  <a:pt x="574863" y="446110"/>
                </a:lnTo>
                <a:lnTo>
                  <a:pt x="649208" y="446110"/>
                </a:lnTo>
                <a:cubicBezTo>
                  <a:pt x="612116" y="183512"/>
                  <a:pt x="482538" y="38"/>
                  <a:pt x="334169" y="38"/>
                </a:cubicBezTo>
                <a:lnTo>
                  <a:pt x="482860" y="38"/>
                </a:lnTo>
                <a:cubicBezTo>
                  <a:pt x="631229" y="38"/>
                  <a:pt x="760807" y="183511"/>
                  <a:pt x="797899" y="446110"/>
                </a:cubicBezTo>
                <a:lnTo>
                  <a:pt x="872244" y="446110"/>
                </a:lnTo>
                <a:lnTo>
                  <a:pt x="733886" y="594800"/>
                </a:lnTo>
                <a:close/>
              </a:path>
              <a:path w="872244" h="653237" fill="darkenLess" stroke="0" extrusionOk="0">
                <a:moveTo>
                  <a:pt x="408514" y="15772"/>
                </a:moveTo>
                <a:cubicBezTo>
                  <a:pt x="261453" y="78865"/>
                  <a:pt x="33837" y="376043"/>
                  <a:pt x="33837" y="652168"/>
                </a:cubicBezTo>
                <a:lnTo>
                  <a:pt x="8798" y="594800"/>
                </a:lnTo>
                <a:cubicBezTo>
                  <a:pt x="8798" y="483797"/>
                  <a:pt x="25792" y="375009"/>
                  <a:pt x="57857" y="280743"/>
                </a:cubicBezTo>
                <a:cubicBezTo>
                  <a:pt x="131555" y="64084"/>
                  <a:pt x="272637" y="-42522"/>
                  <a:pt x="408514" y="15773"/>
                </a:cubicBezTo>
                <a:lnTo>
                  <a:pt x="408514" y="15772"/>
                </a:lnTo>
                <a:close/>
              </a:path>
              <a:path w="872244" h="653237" fill="none" extrusionOk="0">
                <a:moveTo>
                  <a:pt x="408514" y="15772"/>
                </a:moveTo>
                <a:cubicBezTo>
                  <a:pt x="261453" y="78865"/>
                  <a:pt x="20808" y="377112"/>
                  <a:pt x="20808" y="653237"/>
                </a:cubicBezTo>
                <a:cubicBezTo>
                  <a:pt x="-28755" y="653237"/>
                  <a:pt x="27231" y="649158"/>
                  <a:pt x="16308" y="631230"/>
                </a:cubicBezTo>
                <a:cubicBezTo>
                  <a:pt x="16308" y="302752"/>
                  <a:pt x="154472" y="38"/>
                  <a:pt x="334169" y="38"/>
                </a:cubicBezTo>
                <a:lnTo>
                  <a:pt x="482860" y="38"/>
                </a:lnTo>
                <a:cubicBezTo>
                  <a:pt x="631229" y="38"/>
                  <a:pt x="760807" y="183511"/>
                  <a:pt x="797899" y="446110"/>
                </a:cubicBezTo>
                <a:lnTo>
                  <a:pt x="872244" y="446110"/>
                </a:lnTo>
                <a:lnTo>
                  <a:pt x="733886" y="594800"/>
                </a:lnTo>
                <a:lnTo>
                  <a:pt x="574863" y="446110"/>
                </a:lnTo>
                <a:lnTo>
                  <a:pt x="649208" y="446110"/>
                </a:lnTo>
                <a:cubicBezTo>
                  <a:pt x="612116" y="183512"/>
                  <a:pt x="482538" y="38"/>
                  <a:pt x="334169" y="38"/>
                </a:cubicBezTo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0A5A3E9-02A9-400B-ABE2-21CA625AB07C}"/>
              </a:ext>
            </a:extLst>
          </p:cNvPr>
          <p:cNvGrpSpPr/>
          <p:nvPr/>
        </p:nvGrpSpPr>
        <p:grpSpPr>
          <a:xfrm>
            <a:off x="536870" y="1554002"/>
            <a:ext cx="927370" cy="1260043"/>
            <a:chOff x="3030205" y="1190185"/>
            <a:chExt cx="927370" cy="1260043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A21A53D7-A287-48DF-A66E-24EB30FB7A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5059" y="1475764"/>
              <a:ext cx="122391" cy="9744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28" name="Rectangle 9">
              <a:extLst>
                <a:ext uri="{FF2B5EF4-FFF2-40B4-BE49-F238E27FC236}">
                  <a16:creationId xmlns:a16="http://schemas.microsoft.com/office/drawing/2014/main" id="{B9F4FD73-6BF7-420C-B488-4C944662C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1502" y="1475764"/>
              <a:ext cx="722689" cy="974464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29" name="Text Box 30">
              <a:extLst>
                <a:ext uri="{FF2B5EF4-FFF2-40B4-BE49-F238E27FC236}">
                  <a16:creationId xmlns:a16="http://schemas.microsoft.com/office/drawing/2014/main" id="{ADAA1A75-618A-40B7-A2DD-44A3DC1105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0205" y="1190185"/>
              <a:ext cx="92737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9pPr>
            </a:lstStyle>
            <a:p>
              <a:pPr algn="l" eaLnBrk="1" hangingPunct="1"/>
              <a:r>
                <a:rPr lang="en-US" altLang="ko-KR" sz="1200">
                  <a:solidFill>
                    <a:schemeClr val="accent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projection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914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관계대수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6" name="그룹 9"/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4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" name="직사각형 48"/>
            <p:cNvSpPr/>
            <p:nvPr/>
          </p:nvSpPr>
          <p:spPr>
            <a:xfrm>
              <a:off x="911746" y="2055249"/>
              <a:ext cx="160741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프로젝션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4786BF5-46BD-4DAD-8F79-68B7D2ADBBE7}"/>
              </a:ext>
            </a:extLst>
          </p:cNvPr>
          <p:cNvSpPr txBox="1"/>
          <p:nvPr/>
        </p:nvSpPr>
        <p:spPr>
          <a:xfrm>
            <a:off x="453420" y="1275606"/>
            <a:ext cx="8367051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0"/>
              <a:t>특정 열</a:t>
            </a:r>
            <a:r>
              <a:rPr lang="en-US" altLang="ko-KR" sz="1400" b="0"/>
              <a:t>(</a:t>
            </a:r>
            <a:r>
              <a:rPr lang="ko-KR" altLang="en-US" sz="1400" b="0"/>
              <a:t>컬럼</a:t>
            </a:r>
            <a:r>
              <a:rPr lang="en-US" altLang="ko-KR" sz="1400" b="0"/>
              <a:t>)</a:t>
            </a:r>
            <a:r>
              <a:rPr lang="ko-KR" altLang="en-US" sz="1400" b="0"/>
              <a:t>들만 추출하는 연산 </a:t>
            </a:r>
            <a:r>
              <a:rPr lang="en-US" altLang="ko-KR" sz="1400" b="0"/>
              <a:t>(*</a:t>
            </a:r>
            <a:r>
              <a:rPr lang="ko-KR" altLang="en-US" sz="1400" b="0"/>
              <a:t>중복행이 발생할 수 있음</a:t>
            </a:r>
            <a:r>
              <a:rPr lang="en-US" altLang="ko-KR" sz="1400" b="0"/>
              <a:t>)</a:t>
            </a:r>
            <a:endParaRPr lang="ko-KR" altLang="en-US" sz="1400" b="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BD226FC-48E8-4788-A7CD-DCA6649B77E3}"/>
              </a:ext>
            </a:extLst>
          </p:cNvPr>
          <p:cNvGrpSpPr/>
          <p:nvPr/>
        </p:nvGrpSpPr>
        <p:grpSpPr>
          <a:xfrm>
            <a:off x="1713181" y="1749268"/>
            <a:ext cx="5847528" cy="656597"/>
            <a:chOff x="1030215" y="5406536"/>
            <a:chExt cx="7090348" cy="51610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719A38C-EB89-42DF-9C51-BCEA36FF5CBD}"/>
                </a:ext>
              </a:extLst>
            </p:cNvPr>
            <p:cNvGrpSpPr/>
            <p:nvPr/>
          </p:nvGrpSpPr>
          <p:grpSpPr>
            <a:xfrm>
              <a:off x="1030215" y="5406536"/>
              <a:ext cx="7090348" cy="516105"/>
              <a:chOff x="469295" y="4866736"/>
              <a:chExt cx="3188352" cy="1199680"/>
            </a:xfrm>
          </p:grpSpPr>
          <p:sp>
            <p:nvSpPr>
              <p:cNvPr id="21" name="사다리꼴 20">
                <a:extLst>
                  <a:ext uri="{FF2B5EF4-FFF2-40B4-BE49-F238E27FC236}">
                    <a16:creationId xmlns:a16="http://schemas.microsoft.com/office/drawing/2014/main" id="{86FB1876-11C7-4147-A1BE-5E6448C42052}"/>
                  </a:ext>
                </a:extLst>
              </p:cNvPr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defTabSz="958142"/>
                <a:endParaRPr lang="ko-KR" altLang="en-US" sz="1654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22" name="모서리가 둥근 직사각형 173">
                <a:extLst>
                  <a:ext uri="{FF2B5EF4-FFF2-40B4-BE49-F238E27FC236}">
                    <a16:creationId xmlns:a16="http://schemas.microsoft.com/office/drawing/2014/main" id="{A7C688D7-8954-4C19-9768-2562DD6923D4}"/>
                  </a:ext>
                </a:extLst>
              </p:cNvPr>
              <p:cNvSpPr/>
              <p:nvPr/>
            </p:nvSpPr>
            <p:spPr>
              <a:xfrm rot="16200000">
                <a:off x="1513910" y="3922680"/>
                <a:ext cx="1099123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35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CBB84DD-54A2-48F1-AAEB-65B6889B3F2D}"/>
                </a:ext>
              </a:extLst>
            </p:cNvPr>
            <p:cNvSpPr/>
            <p:nvPr/>
          </p:nvSpPr>
          <p:spPr>
            <a:xfrm>
              <a:off x="2594609" y="5506345"/>
              <a:ext cx="3961652" cy="2419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예시</a:t>
              </a:r>
              <a:r>
                <a:rPr lang="en-US" altLang="ko-KR" sz="140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r>
                <a:rPr lang="ko-KR" altLang="en-US" sz="140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상품실적 내 모든 상품을 조회하세요</a:t>
              </a:r>
              <a:endPara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1"/>
                </a:gradFill>
                <a:effectLst>
                  <a:glow rad="63500">
                    <a:prstClr val="white">
                      <a:alpha val="80000"/>
                    </a:prstClr>
                  </a:glow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7BE51C9B-E58A-489F-AF51-85E2BE817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300" y="2430803"/>
            <a:ext cx="2577852" cy="2459911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BA3695D-E4A6-4876-A372-20F33520F6AD}"/>
              </a:ext>
            </a:extLst>
          </p:cNvPr>
          <p:cNvGrpSpPr/>
          <p:nvPr/>
        </p:nvGrpSpPr>
        <p:grpSpPr>
          <a:xfrm>
            <a:off x="536870" y="1554002"/>
            <a:ext cx="927370" cy="1260043"/>
            <a:chOff x="3030205" y="1190185"/>
            <a:chExt cx="927370" cy="1260043"/>
          </a:xfrm>
        </p:grpSpPr>
        <p:sp>
          <p:nvSpPr>
            <p:cNvPr id="15" name="Rectangle 12">
              <a:extLst>
                <a:ext uri="{FF2B5EF4-FFF2-40B4-BE49-F238E27FC236}">
                  <a16:creationId xmlns:a16="http://schemas.microsoft.com/office/drawing/2014/main" id="{4731DBCB-0D50-4EF1-9979-0442EB5CC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5059" y="1475764"/>
              <a:ext cx="122391" cy="9744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E8C70AC8-A2F3-4A35-AF9C-958970944A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1502" y="1475764"/>
              <a:ext cx="722689" cy="974464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17" name="Text Box 30">
              <a:extLst>
                <a:ext uri="{FF2B5EF4-FFF2-40B4-BE49-F238E27FC236}">
                  <a16:creationId xmlns:a16="http://schemas.microsoft.com/office/drawing/2014/main" id="{D69CEB89-1A41-45C9-9486-727CE0ACBA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0205" y="1190185"/>
              <a:ext cx="92737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MS PGothic" panose="020B0600070205080204" pitchFamily="34" charset="-128"/>
                  <a:ea typeface="HY울릉도M" panose="02030600000101010101" pitchFamily="18" charset="-127"/>
                </a:defRPr>
              </a:lvl9pPr>
            </a:lstStyle>
            <a:p>
              <a:pPr algn="l" eaLnBrk="1" hangingPunct="1"/>
              <a:r>
                <a:rPr lang="en-US" altLang="ko-KR" sz="1200">
                  <a:solidFill>
                    <a:schemeClr val="accent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projection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261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DC59FA7-A62C-4D3D-ABA2-C04263C79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291350"/>
              </p:ext>
            </p:extLst>
          </p:nvPr>
        </p:nvGraphicFramePr>
        <p:xfrm>
          <a:off x="583636" y="915566"/>
          <a:ext cx="7976728" cy="3096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9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9454">
                  <a:extLst>
                    <a:ext uri="{9D8B030D-6E8A-4147-A177-3AD203B41FA5}">
                      <a16:colId xmlns:a16="http://schemas.microsoft.com/office/drawing/2014/main" val="3708798441"/>
                    </a:ext>
                  </a:extLst>
                </a:gridCol>
                <a:gridCol w="4270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0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 차수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주제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3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</a:p>
                  </a:txBody>
                  <a:tcPr marL="10160" marR="10160" marT="101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16120A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100" b="0" i="0" u="none" strike="noStrike">
                          <a:solidFill>
                            <a:srgbClr val="16120A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 개론 및 사용자 역할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0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</a:p>
                  </a:txBody>
                  <a:tcPr marL="10160" marR="10160" marT="101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16120A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100" b="0" i="0" u="none" strike="noStrike">
                          <a:solidFill>
                            <a:srgbClr val="16120A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 생성 및 구성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0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</a:p>
                  </a:txBody>
                  <a:tcPr marL="10160" marR="10160" marT="101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16120A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1100" b="0" i="0" u="none" strike="noStrike">
                          <a:solidFill>
                            <a:srgbClr val="16120A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관계 데이터의 개념 및 무결성 제약조건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0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</a:p>
                  </a:txBody>
                  <a:tcPr marL="10160" marR="10160" marT="101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16120A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 </a:t>
                      </a:r>
                      <a:r>
                        <a:rPr lang="ko-KR" altLang="en-US" sz="1100" b="1" i="0" u="none" strike="noStrike">
                          <a:solidFill>
                            <a:srgbClr val="16120A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관계 데이터의 개념 및 무결성 제약조건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0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</a:p>
                  </a:txBody>
                  <a:tcPr marL="10160" marR="10160" marT="101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16120A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 SQL </a:t>
                      </a:r>
                      <a:r>
                        <a:rPr lang="ko-KR" altLang="en-US" sz="1400" b="1" i="0" u="none" strike="noStrike">
                          <a:solidFill>
                            <a:srgbClr val="16120A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실습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0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</a:p>
                  </a:txBody>
                  <a:tcPr marL="10160" marR="10160" marT="101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16120A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 SQL </a:t>
                      </a:r>
                      <a:r>
                        <a:rPr lang="ko-KR" altLang="en-US" sz="1100" b="0" i="0" u="none" strike="noStrike">
                          <a:solidFill>
                            <a:srgbClr val="16120A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실습</a:t>
                      </a:r>
                      <a:endParaRPr lang="en-US" altLang="ko-KR" sz="1100" b="0" i="0" u="none" strike="noStrike">
                        <a:solidFill>
                          <a:srgbClr val="16120A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0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</a:p>
                  </a:txBody>
                  <a:tcPr marL="10160" marR="10160" marT="101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16120A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 </a:t>
                      </a:r>
                      <a:r>
                        <a:rPr lang="ko-KR" altLang="en-US" sz="1100" b="0" i="0" u="none" strike="noStrike">
                          <a:solidFill>
                            <a:srgbClr val="16120A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중간평가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919119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자신이 원하는 컬럼 정보를 조회하세요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47620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관계대수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6" name="그룹 9"/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4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" name="직사각형 48"/>
            <p:cNvSpPr/>
            <p:nvPr/>
          </p:nvSpPr>
          <p:spPr>
            <a:xfrm>
              <a:off x="911746" y="2055249"/>
              <a:ext cx="407458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집합연산자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합집합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UNION)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4786BF5-46BD-4DAD-8F79-68B7D2ADBBE7}"/>
              </a:ext>
            </a:extLst>
          </p:cNvPr>
          <p:cNvSpPr txBox="1"/>
          <p:nvPr/>
        </p:nvSpPr>
        <p:spPr>
          <a:xfrm>
            <a:off x="453420" y="1275606"/>
            <a:ext cx="8367051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/>
              <a:t>2</a:t>
            </a:r>
            <a:r>
              <a:rPr lang="ko-KR" altLang="en-US" sz="1400" b="0"/>
              <a:t>개의 릴레이션을 합침</a:t>
            </a:r>
            <a:endParaRPr lang="ko-KR" altLang="en-US" sz="1400" b="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927ABF9-525D-476E-B876-825E17332BF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0209" y="3230086"/>
          <a:ext cx="3096833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299">
                  <a:extLst>
                    <a:ext uri="{9D8B030D-6E8A-4147-A177-3AD203B41FA5}">
                      <a16:colId xmlns:a16="http://schemas.microsoft.com/office/drawing/2014/main" val="394179459"/>
                    </a:ext>
                  </a:extLst>
                </a:gridCol>
                <a:gridCol w="747511">
                  <a:extLst>
                    <a:ext uri="{9D8B030D-6E8A-4147-A177-3AD203B41FA5}">
                      <a16:colId xmlns:a16="http://schemas.microsoft.com/office/drawing/2014/main" val="2262598779"/>
                    </a:ext>
                  </a:extLst>
                </a:gridCol>
                <a:gridCol w="702935">
                  <a:extLst>
                    <a:ext uri="{9D8B030D-6E8A-4147-A177-3AD203B41FA5}">
                      <a16:colId xmlns:a16="http://schemas.microsoft.com/office/drawing/2014/main" val="2429367162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33448726"/>
                    </a:ext>
                  </a:extLst>
                </a:gridCol>
              </a:tblGrid>
              <a:tr h="2369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지점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물량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053876"/>
                  </a:ext>
                </a:extLst>
              </a:tr>
              <a:tr h="236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1,500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055294"/>
                  </a:ext>
                </a:extLst>
              </a:tr>
              <a:tr h="236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2,300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9724914"/>
                  </a:ext>
                </a:extLst>
              </a:tr>
              <a:tr h="236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9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201703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4,300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4718132"/>
                  </a:ext>
                </a:extLst>
              </a:tr>
              <a:tr h="236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201704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5,000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703135"/>
                  </a:ext>
                </a:extLst>
              </a:tr>
              <a:tr h="236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5,000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8942020"/>
                  </a:ext>
                </a:extLst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1BD226FC-48E8-4788-A7CD-DCA6649B77E3}"/>
              </a:ext>
            </a:extLst>
          </p:cNvPr>
          <p:cNvGrpSpPr/>
          <p:nvPr/>
        </p:nvGrpSpPr>
        <p:grpSpPr>
          <a:xfrm>
            <a:off x="1713181" y="1749268"/>
            <a:ext cx="5847528" cy="656597"/>
            <a:chOff x="1030215" y="5406536"/>
            <a:chExt cx="7090348" cy="51610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719A38C-EB89-42DF-9C51-BCEA36FF5CBD}"/>
                </a:ext>
              </a:extLst>
            </p:cNvPr>
            <p:cNvGrpSpPr/>
            <p:nvPr/>
          </p:nvGrpSpPr>
          <p:grpSpPr>
            <a:xfrm>
              <a:off x="1030215" y="5406536"/>
              <a:ext cx="7090348" cy="516105"/>
              <a:chOff x="469295" y="4866736"/>
              <a:chExt cx="3188352" cy="1199680"/>
            </a:xfrm>
          </p:grpSpPr>
          <p:sp>
            <p:nvSpPr>
              <p:cNvPr id="21" name="사다리꼴 20">
                <a:extLst>
                  <a:ext uri="{FF2B5EF4-FFF2-40B4-BE49-F238E27FC236}">
                    <a16:creationId xmlns:a16="http://schemas.microsoft.com/office/drawing/2014/main" id="{86FB1876-11C7-4147-A1BE-5E6448C42052}"/>
                  </a:ext>
                </a:extLst>
              </p:cNvPr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defTabSz="958142"/>
                <a:endParaRPr lang="ko-KR" altLang="en-US" sz="1654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22" name="모서리가 둥근 직사각형 173">
                <a:extLst>
                  <a:ext uri="{FF2B5EF4-FFF2-40B4-BE49-F238E27FC236}">
                    <a16:creationId xmlns:a16="http://schemas.microsoft.com/office/drawing/2014/main" id="{A7C688D7-8954-4C19-9768-2562DD6923D4}"/>
                  </a:ext>
                </a:extLst>
              </p:cNvPr>
              <p:cNvSpPr/>
              <p:nvPr/>
            </p:nvSpPr>
            <p:spPr>
              <a:xfrm rot="16200000">
                <a:off x="1513910" y="3922680"/>
                <a:ext cx="1099123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35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CBB84DD-54A2-48F1-AAEB-65B6889B3F2D}"/>
                </a:ext>
              </a:extLst>
            </p:cNvPr>
            <p:cNvSpPr/>
            <p:nvPr/>
          </p:nvSpPr>
          <p:spPr>
            <a:xfrm>
              <a:off x="2408026" y="5506345"/>
              <a:ext cx="4334844" cy="4112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예시</a:t>
              </a:r>
              <a:r>
                <a:rPr lang="en-US" altLang="ko-KR" sz="140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A01</a:t>
              </a:r>
              <a:r>
                <a:rPr lang="ko-KR" altLang="en-US" sz="140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지점과 </a:t>
              </a:r>
              <a:r>
                <a:rPr lang="en-US" altLang="ko-KR" sz="140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A02</a:t>
              </a:r>
              <a:r>
                <a:rPr lang="ko-KR" altLang="en-US" sz="140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지점의 실적을 합치세요</a:t>
              </a:r>
              <a:endParaRPr lang="en-US" altLang="ko-KR" sz="140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1"/>
                </a:gradFill>
                <a:effectLst>
                  <a:glow rad="63500">
                    <a:prstClr val="white">
                      <a:alpha val="80000"/>
                    </a:prstClr>
                  </a:glow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40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(* </a:t>
              </a:r>
              <a:r>
                <a:rPr lang="ko-KR" altLang="en-US" sz="140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속성 수와 컬럼정보가 같아야한다</a:t>
              </a:r>
              <a:r>
                <a:rPr lang="en-US" altLang="ko-KR" sz="140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1"/>
                </a:gradFill>
                <a:effectLst>
                  <a:glow rad="63500">
                    <a:prstClr val="white">
                      <a:alpha val="80000"/>
                    </a:prstClr>
                  </a:glow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BD6C3C4-9188-4D5F-A5CC-949497700E9D}"/>
              </a:ext>
            </a:extLst>
          </p:cNvPr>
          <p:cNvSpPr txBox="1"/>
          <p:nvPr/>
        </p:nvSpPr>
        <p:spPr>
          <a:xfrm>
            <a:off x="1331640" y="2828545"/>
            <a:ext cx="1125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/>
              <a:t>A01</a:t>
            </a:r>
            <a:r>
              <a:rPr lang="ko-KR" altLang="en-US" b="0"/>
              <a:t> 상품실적</a:t>
            </a:r>
            <a:endParaRPr lang="ko-KR" altLang="en-US" b="0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3718B25-0893-48A2-9583-36652860BC6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31260" y="3230086"/>
          <a:ext cx="3096833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299">
                  <a:extLst>
                    <a:ext uri="{9D8B030D-6E8A-4147-A177-3AD203B41FA5}">
                      <a16:colId xmlns:a16="http://schemas.microsoft.com/office/drawing/2014/main" val="394179459"/>
                    </a:ext>
                  </a:extLst>
                </a:gridCol>
                <a:gridCol w="747511">
                  <a:extLst>
                    <a:ext uri="{9D8B030D-6E8A-4147-A177-3AD203B41FA5}">
                      <a16:colId xmlns:a16="http://schemas.microsoft.com/office/drawing/2014/main" val="2262598779"/>
                    </a:ext>
                  </a:extLst>
                </a:gridCol>
                <a:gridCol w="702935">
                  <a:extLst>
                    <a:ext uri="{9D8B030D-6E8A-4147-A177-3AD203B41FA5}">
                      <a16:colId xmlns:a16="http://schemas.microsoft.com/office/drawing/2014/main" val="2429367162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33448726"/>
                    </a:ext>
                  </a:extLst>
                </a:gridCol>
              </a:tblGrid>
              <a:tr h="2369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지점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물량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053876"/>
                  </a:ext>
                </a:extLst>
              </a:tr>
              <a:tr h="236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A02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1,500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055294"/>
                  </a:ext>
                </a:extLst>
              </a:tr>
              <a:tr h="236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A02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2,300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9724914"/>
                  </a:ext>
                </a:extLst>
              </a:tr>
              <a:tr h="236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A02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9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201703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4,300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4718132"/>
                  </a:ext>
                </a:extLst>
              </a:tr>
              <a:tr h="236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A02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201704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5,000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703135"/>
                  </a:ext>
                </a:extLst>
              </a:tr>
              <a:tr h="236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A02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5,000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894202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D9B4E115-9717-485A-AF14-9E965840DDB2}"/>
              </a:ext>
            </a:extLst>
          </p:cNvPr>
          <p:cNvSpPr txBox="1"/>
          <p:nvPr/>
        </p:nvSpPr>
        <p:spPr>
          <a:xfrm>
            <a:off x="4676804" y="2828545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/>
              <a:t>A02</a:t>
            </a:r>
            <a:r>
              <a:rPr lang="ko-KR" altLang="en-US" b="0"/>
              <a:t>상품실적</a:t>
            </a:r>
            <a:endParaRPr lang="ko-KR" altLang="en-US" b="0" dirty="0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0899F07D-90CD-40B2-8B86-BEBF2DE3C3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070" y="1867083"/>
            <a:ext cx="613120" cy="404473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7" name="Rectangle 14">
            <a:extLst>
              <a:ext uri="{FF2B5EF4-FFF2-40B4-BE49-F238E27FC236}">
                <a16:creationId xmlns:a16="http://schemas.microsoft.com/office/drawing/2014/main" id="{6D11E2C0-DEDD-459A-AEC6-CA1481C37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070" y="2271555"/>
            <a:ext cx="613120" cy="289076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8" name="Rectangle 15">
            <a:extLst>
              <a:ext uri="{FF2B5EF4-FFF2-40B4-BE49-F238E27FC236}">
                <a16:creationId xmlns:a16="http://schemas.microsoft.com/office/drawing/2014/main" id="{3FF27DCF-4333-45D9-A7FF-09ABF9F78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070" y="2559465"/>
            <a:ext cx="613120" cy="289076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9" name="Text Box 31">
            <a:extLst>
              <a:ext uri="{FF2B5EF4-FFF2-40B4-BE49-F238E27FC236}">
                <a16:creationId xmlns:a16="http://schemas.microsoft.com/office/drawing/2014/main" id="{61BB21A7-63FA-46FF-91D3-105888CE4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362" y="1603651"/>
            <a:ext cx="59984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algn="l" eaLnBrk="1" hangingPunct="1"/>
            <a:r>
              <a:rPr lang="en-US" altLang="ko-KR" sz="12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union</a:t>
            </a:r>
          </a:p>
        </p:txBody>
      </p:sp>
      <p:sp>
        <p:nvSpPr>
          <p:cNvPr id="30" name="AutoShape 36">
            <a:extLst>
              <a:ext uri="{FF2B5EF4-FFF2-40B4-BE49-F238E27FC236}">
                <a16:creationId xmlns:a16="http://schemas.microsoft.com/office/drawing/2014/main" id="{A53E62B6-A210-4C5D-9C06-D784A9AC4E74}"/>
              </a:ext>
            </a:extLst>
          </p:cNvPr>
          <p:cNvSpPr>
            <a:spLocks/>
          </p:cNvSpPr>
          <p:nvPr/>
        </p:nvSpPr>
        <p:spPr bwMode="auto">
          <a:xfrm>
            <a:off x="485373" y="1860089"/>
            <a:ext cx="137544" cy="700542"/>
          </a:xfrm>
          <a:prstGeom prst="leftBrace">
            <a:avLst>
              <a:gd name="adj1" fmla="val 42444"/>
              <a:gd name="adj2" fmla="val 50083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31" name="AutoShape 37">
            <a:extLst>
              <a:ext uri="{FF2B5EF4-FFF2-40B4-BE49-F238E27FC236}">
                <a16:creationId xmlns:a16="http://schemas.microsoft.com/office/drawing/2014/main" id="{6FED0331-CAEE-48A3-AD1E-212B78510BA1}"/>
              </a:ext>
            </a:extLst>
          </p:cNvPr>
          <p:cNvSpPr>
            <a:spLocks/>
          </p:cNvSpPr>
          <p:nvPr/>
        </p:nvSpPr>
        <p:spPr bwMode="auto">
          <a:xfrm>
            <a:off x="1265178" y="2264562"/>
            <a:ext cx="123556" cy="585145"/>
          </a:xfrm>
          <a:prstGeom prst="rightBrace">
            <a:avLst>
              <a:gd name="adj1" fmla="val 39465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33" name="Text Box 42">
            <a:extLst>
              <a:ext uri="{FF2B5EF4-FFF2-40B4-BE49-F238E27FC236}">
                <a16:creationId xmlns:a16="http://schemas.microsoft.com/office/drawing/2014/main" id="{E9153959-FD22-4F49-BF4C-1879A8830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285" y="2095546"/>
            <a:ext cx="28565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algn="l" eaLnBrk="1" hangingPunct="1"/>
            <a:r>
              <a:rPr lang="en-US" altLang="ko-KR" sz="12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</a:p>
        </p:txBody>
      </p:sp>
      <p:sp>
        <p:nvSpPr>
          <p:cNvPr id="34" name="Text Box 47">
            <a:extLst>
              <a:ext uri="{FF2B5EF4-FFF2-40B4-BE49-F238E27FC236}">
                <a16:creationId xmlns:a16="http://schemas.microsoft.com/office/drawing/2014/main" id="{DC1ED56C-0811-48C8-AFA4-B4166D570C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8550" y="2448731"/>
            <a:ext cx="27122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algn="l" eaLnBrk="1" hangingPunct="1"/>
            <a:r>
              <a:rPr lang="en-US" altLang="ko-KR" sz="12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17598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관계대수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6" name="그룹 9"/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4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" name="직사각형 48"/>
            <p:cNvSpPr/>
            <p:nvPr/>
          </p:nvSpPr>
          <p:spPr>
            <a:xfrm>
              <a:off x="911746" y="2055249"/>
              <a:ext cx="407458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집합연산자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합집합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UNION)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4786BF5-46BD-4DAD-8F79-68B7D2ADBBE7}"/>
              </a:ext>
            </a:extLst>
          </p:cNvPr>
          <p:cNvSpPr txBox="1"/>
          <p:nvPr/>
        </p:nvSpPr>
        <p:spPr>
          <a:xfrm>
            <a:off x="453420" y="1275606"/>
            <a:ext cx="8367051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/>
              <a:t>2</a:t>
            </a:r>
            <a:r>
              <a:rPr lang="ko-KR" altLang="en-US" sz="1400" b="0"/>
              <a:t>개 릴레이션을 합침</a:t>
            </a:r>
            <a:endParaRPr lang="ko-KR" altLang="en-US" sz="1400" b="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BD226FC-48E8-4788-A7CD-DCA6649B77E3}"/>
              </a:ext>
            </a:extLst>
          </p:cNvPr>
          <p:cNvGrpSpPr/>
          <p:nvPr/>
        </p:nvGrpSpPr>
        <p:grpSpPr>
          <a:xfrm>
            <a:off x="1713181" y="1749268"/>
            <a:ext cx="5847528" cy="656597"/>
            <a:chOff x="1030215" y="5406536"/>
            <a:chExt cx="7090348" cy="51610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719A38C-EB89-42DF-9C51-BCEA36FF5CBD}"/>
                </a:ext>
              </a:extLst>
            </p:cNvPr>
            <p:cNvGrpSpPr/>
            <p:nvPr/>
          </p:nvGrpSpPr>
          <p:grpSpPr>
            <a:xfrm>
              <a:off x="1030215" y="5406536"/>
              <a:ext cx="7090348" cy="516105"/>
              <a:chOff x="469295" y="4866736"/>
              <a:chExt cx="3188352" cy="1199680"/>
            </a:xfrm>
          </p:grpSpPr>
          <p:sp>
            <p:nvSpPr>
              <p:cNvPr id="21" name="사다리꼴 20">
                <a:extLst>
                  <a:ext uri="{FF2B5EF4-FFF2-40B4-BE49-F238E27FC236}">
                    <a16:creationId xmlns:a16="http://schemas.microsoft.com/office/drawing/2014/main" id="{86FB1876-11C7-4147-A1BE-5E6448C42052}"/>
                  </a:ext>
                </a:extLst>
              </p:cNvPr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defTabSz="958142"/>
                <a:endParaRPr lang="ko-KR" altLang="en-US" sz="1654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22" name="모서리가 둥근 직사각형 173">
                <a:extLst>
                  <a:ext uri="{FF2B5EF4-FFF2-40B4-BE49-F238E27FC236}">
                    <a16:creationId xmlns:a16="http://schemas.microsoft.com/office/drawing/2014/main" id="{A7C688D7-8954-4C19-9768-2562DD6923D4}"/>
                  </a:ext>
                </a:extLst>
              </p:cNvPr>
              <p:cNvSpPr/>
              <p:nvPr/>
            </p:nvSpPr>
            <p:spPr>
              <a:xfrm rot="16200000">
                <a:off x="1513910" y="3922680"/>
                <a:ext cx="1099123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35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CBB84DD-54A2-48F1-AAEB-65B6889B3F2D}"/>
                </a:ext>
              </a:extLst>
            </p:cNvPr>
            <p:cNvSpPr/>
            <p:nvPr/>
          </p:nvSpPr>
          <p:spPr>
            <a:xfrm>
              <a:off x="2408013" y="5506345"/>
              <a:ext cx="4334844" cy="4112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예시</a:t>
              </a:r>
              <a:r>
                <a:rPr lang="en-US" altLang="ko-KR" sz="140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A01</a:t>
              </a:r>
              <a:r>
                <a:rPr lang="ko-KR" altLang="en-US" sz="140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지점과 </a:t>
              </a:r>
              <a:r>
                <a:rPr lang="en-US" altLang="ko-KR" sz="140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A02</a:t>
              </a:r>
              <a:r>
                <a:rPr lang="ko-KR" altLang="en-US" sz="140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지점의 실적을 합치세요</a:t>
              </a:r>
              <a:endParaRPr lang="en-US" altLang="ko-KR" sz="140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1"/>
                </a:gradFill>
                <a:effectLst>
                  <a:glow rad="63500">
                    <a:prstClr val="white">
                      <a:alpha val="80000"/>
                    </a:prstClr>
                  </a:glow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40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(* </a:t>
              </a:r>
              <a:r>
                <a:rPr lang="ko-KR" altLang="en-US" sz="140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속성 수와 컬럼정보가 같아야한다</a:t>
              </a:r>
              <a:r>
                <a:rPr lang="en-US" altLang="ko-KR" sz="140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1"/>
                </a:gradFill>
                <a:effectLst>
                  <a:glow rad="63500">
                    <a:prstClr val="white">
                      <a:alpha val="80000"/>
                    </a:prstClr>
                  </a:glow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3CD8796-4719-44B5-B1A1-DF60D73EF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181" y="2441869"/>
            <a:ext cx="3282696" cy="2442440"/>
          </a:xfrm>
          <a:prstGeom prst="rect">
            <a:avLst/>
          </a:prstGeom>
        </p:spPr>
      </p:pic>
      <p:sp>
        <p:nvSpPr>
          <p:cNvPr id="27" name="Rectangle 13">
            <a:extLst>
              <a:ext uri="{FF2B5EF4-FFF2-40B4-BE49-F238E27FC236}">
                <a16:creationId xmlns:a16="http://schemas.microsoft.com/office/drawing/2014/main" id="{BE9C9D05-F5DE-4134-84D1-D74669026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070" y="1867083"/>
            <a:ext cx="613120" cy="404473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8" name="Rectangle 14">
            <a:extLst>
              <a:ext uri="{FF2B5EF4-FFF2-40B4-BE49-F238E27FC236}">
                <a16:creationId xmlns:a16="http://schemas.microsoft.com/office/drawing/2014/main" id="{643E85F1-0752-45CC-B654-1F5143271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070" y="2271555"/>
            <a:ext cx="613120" cy="289076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9" name="Rectangle 15">
            <a:extLst>
              <a:ext uri="{FF2B5EF4-FFF2-40B4-BE49-F238E27FC236}">
                <a16:creationId xmlns:a16="http://schemas.microsoft.com/office/drawing/2014/main" id="{B4209187-59C0-45E8-89B6-1F5A63068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070" y="2559465"/>
            <a:ext cx="613120" cy="289076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30" name="Text Box 31">
            <a:extLst>
              <a:ext uri="{FF2B5EF4-FFF2-40B4-BE49-F238E27FC236}">
                <a16:creationId xmlns:a16="http://schemas.microsoft.com/office/drawing/2014/main" id="{6CF20DF1-E97E-46AC-8C67-CABD098CFD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362" y="1603651"/>
            <a:ext cx="59984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algn="l" eaLnBrk="1" hangingPunct="1"/>
            <a:r>
              <a:rPr lang="en-US" altLang="ko-KR" sz="12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union</a:t>
            </a:r>
          </a:p>
        </p:txBody>
      </p:sp>
      <p:sp>
        <p:nvSpPr>
          <p:cNvPr id="31" name="AutoShape 36">
            <a:extLst>
              <a:ext uri="{FF2B5EF4-FFF2-40B4-BE49-F238E27FC236}">
                <a16:creationId xmlns:a16="http://schemas.microsoft.com/office/drawing/2014/main" id="{B277EF20-5A6E-40B9-8FCC-694241E52BB8}"/>
              </a:ext>
            </a:extLst>
          </p:cNvPr>
          <p:cNvSpPr>
            <a:spLocks/>
          </p:cNvSpPr>
          <p:nvPr/>
        </p:nvSpPr>
        <p:spPr bwMode="auto">
          <a:xfrm>
            <a:off x="485373" y="1860089"/>
            <a:ext cx="137544" cy="700542"/>
          </a:xfrm>
          <a:prstGeom prst="leftBrace">
            <a:avLst>
              <a:gd name="adj1" fmla="val 42444"/>
              <a:gd name="adj2" fmla="val 50083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33" name="AutoShape 37">
            <a:extLst>
              <a:ext uri="{FF2B5EF4-FFF2-40B4-BE49-F238E27FC236}">
                <a16:creationId xmlns:a16="http://schemas.microsoft.com/office/drawing/2014/main" id="{96AEFB29-A79A-420F-A16F-60AD82BB324E}"/>
              </a:ext>
            </a:extLst>
          </p:cNvPr>
          <p:cNvSpPr>
            <a:spLocks/>
          </p:cNvSpPr>
          <p:nvPr/>
        </p:nvSpPr>
        <p:spPr bwMode="auto">
          <a:xfrm>
            <a:off x="1265178" y="2264562"/>
            <a:ext cx="123556" cy="585145"/>
          </a:xfrm>
          <a:prstGeom prst="rightBrace">
            <a:avLst>
              <a:gd name="adj1" fmla="val 39465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34" name="Text Box 42">
            <a:extLst>
              <a:ext uri="{FF2B5EF4-FFF2-40B4-BE49-F238E27FC236}">
                <a16:creationId xmlns:a16="http://schemas.microsoft.com/office/drawing/2014/main" id="{77CFA803-DEB3-42BD-BD93-D8706A30B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285" y="2095546"/>
            <a:ext cx="28565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algn="l" eaLnBrk="1" hangingPunct="1"/>
            <a:r>
              <a:rPr lang="en-US" altLang="ko-KR" sz="12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</a:p>
        </p:txBody>
      </p:sp>
      <p:sp>
        <p:nvSpPr>
          <p:cNvPr id="35" name="Text Box 47">
            <a:extLst>
              <a:ext uri="{FF2B5EF4-FFF2-40B4-BE49-F238E27FC236}">
                <a16:creationId xmlns:a16="http://schemas.microsoft.com/office/drawing/2014/main" id="{FB5F5842-A724-47D4-92D4-082F2C2AC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8550" y="2448731"/>
            <a:ext cx="27122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MS PGothic" panose="020B0600070205080204" pitchFamily="34" charset="-128"/>
                <a:ea typeface="HY울릉도M" panose="02030600000101010101" pitchFamily="18" charset="-127"/>
              </a:defRPr>
            </a:lvl9pPr>
          </a:lstStyle>
          <a:p>
            <a:pPr algn="l" eaLnBrk="1" hangingPunct="1"/>
            <a:r>
              <a:rPr lang="en-US" altLang="ko-KR" sz="12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</a:p>
        </p:txBody>
      </p:sp>
      <p:sp>
        <p:nvSpPr>
          <p:cNvPr id="23" name="별: 꼭짓점 6개 22">
            <a:extLst>
              <a:ext uri="{FF2B5EF4-FFF2-40B4-BE49-F238E27FC236}">
                <a16:creationId xmlns:a16="http://schemas.microsoft.com/office/drawing/2014/main" id="{10ACB373-2FC0-47AB-B92C-3B6602C72F4A}"/>
              </a:ext>
            </a:extLst>
          </p:cNvPr>
          <p:cNvSpPr/>
          <p:nvPr/>
        </p:nvSpPr>
        <p:spPr bwMode="auto">
          <a:xfrm>
            <a:off x="4844919" y="3163469"/>
            <a:ext cx="3960440" cy="1152128"/>
          </a:xfrm>
          <a:prstGeom prst="star6">
            <a:avLst/>
          </a:prstGeom>
          <a:solidFill>
            <a:srgbClr val="0B6C97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>
                <a:solidFill>
                  <a:schemeClr val="bg1"/>
                </a:solidFill>
                <a:cs typeface="HY견고딕" pitchFamily="18" charset="-127"/>
              </a:rPr>
              <a:t>UNION ALL → </a:t>
            </a:r>
            <a:r>
              <a:rPr lang="ko-KR" altLang="en-US" sz="1000">
                <a:solidFill>
                  <a:schemeClr val="bg1"/>
                </a:solidFill>
                <a:cs typeface="HY견고딕" pitchFamily="18" charset="-127"/>
              </a:rPr>
              <a:t>중복제거 안함</a:t>
            </a:r>
            <a:endParaRPr lang="en-US" altLang="ko-KR" sz="1000">
              <a:solidFill>
                <a:schemeClr val="bg1"/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000">
              <a:solidFill>
                <a:schemeClr val="bg1"/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UNION </a:t>
            </a:r>
            <a:r>
              <a:rPr lang="en-US" altLang="ko-KR" sz="1000">
                <a:solidFill>
                  <a:schemeClr val="bg1"/>
                </a:solidFill>
                <a:cs typeface="HY견고딕" pitchFamily="18" charset="-127"/>
              </a:rPr>
              <a:t>:</a:t>
            </a:r>
            <a:r>
              <a:rPr lang="ko-KR" altLang="en-US" sz="1000">
                <a:solidFill>
                  <a:schemeClr val="bg1"/>
                </a:solidFill>
                <a:cs typeface="HY견고딕" pitchFamily="18" charset="-127"/>
              </a:rPr>
              <a:t> 중복제거 및 정렬 </a:t>
            </a:r>
            <a:r>
              <a:rPr lang="en-US" altLang="ko-KR" sz="1000">
                <a:solidFill>
                  <a:schemeClr val="bg1"/>
                </a:solidFill>
                <a:cs typeface="HY견고딕" pitchFamily="18" charset="-127"/>
              </a:rPr>
              <a:t>(</a:t>
            </a:r>
            <a:r>
              <a:rPr lang="ko-KR" altLang="en-US" sz="1000">
                <a:solidFill>
                  <a:schemeClr val="bg1"/>
                </a:solidFill>
                <a:cs typeface="HY견고딕" pitchFamily="18" charset="-127"/>
              </a:rPr>
              <a:t>속도차이 발생</a:t>
            </a:r>
            <a:r>
              <a:rPr lang="en-US" altLang="ko-KR" sz="1000">
                <a:solidFill>
                  <a:schemeClr val="bg1"/>
                </a:solidFill>
                <a:cs typeface="HY견고딕" pitchFamily="18" charset="-127"/>
              </a:rPr>
              <a:t>)</a:t>
            </a:r>
            <a:endParaRPr kumimoji="1" lang="ko-KR" altLang="en-US" sz="10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7D4634-A0BE-4839-9F5B-882355DDF536}"/>
              </a:ext>
            </a:extLst>
          </p:cNvPr>
          <p:cNvSpPr/>
          <p:nvPr/>
        </p:nvSpPr>
        <p:spPr>
          <a:xfrm>
            <a:off x="5796062" y="4369780"/>
            <a:ext cx="2728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KOPO_CHANNEL_RESULT_A01</a:t>
            </a:r>
            <a:endParaRPr lang="en-US" altLang="ko-KR"/>
          </a:p>
          <a:p>
            <a:r>
              <a:rPr lang="en-US" altLang="ko-KR"/>
              <a:t>KOPO_CHANNEL_RESULT_A02</a:t>
            </a:r>
          </a:p>
          <a:p>
            <a:r>
              <a:rPr lang="en-US" altLang="ko-KR"/>
              <a:t>KOPO_CHANNEL_RESULT_A01_A02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89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1707654"/>
            <a:ext cx="8219988" cy="2448272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KOPO_PRODUCT_VOLUME_A01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(A01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지역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KOPO_PRODUCT_VOLUME_A02 (A02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지역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테이블정보를 합친 후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REGIONID, PRODUCTGROUP, YEARWEEK, VOLUME</a:t>
            </a: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값을 조회하세요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.</a:t>
            </a:r>
          </a:p>
          <a:p>
            <a:pPr algn="ctr"/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666128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조회하기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6" name="그룹 9"/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4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" name="직사각형 48"/>
            <p:cNvSpPr/>
            <p:nvPr/>
          </p:nvSpPr>
          <p:spPr>
            <a:xfrm>
              <a:off x="911746" y="2055249"/>
              <a:ext cx="157930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구성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58F044CB-F3B6-4729-A6B3-EC16F71B4D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374003"/>
              </p:ext>
            </p:extLst>
          </p:nvPr>
        </p:nvGraphicFramePr>
        <p:xfrm>
          <a:off x="1547664" y="2239060"/>
          <a:ext cx="6552728" cy="2421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5597">
                  <a:extLst>
                    <a:ext uri="{9D8B030D-6E8A-4147-A177-3AD203B41FA5}">
                      <a16:colId xmlns:a16="http://schemas.microsoft.com/office/drawing/2014/main" val="394179459"/>
                    </a:ext>
                  </a:extLst>
                </a:gridCol>
                <a:gridCol w="1399013">
                  <a:extLst>
                    <a:ext uri="{9D8B030D-6E8A-4147-A177-3AD203B41FA5}">
                      <a16:colId xmlns:a16="http://schemas.microsoft.com/office/drawing/2014/main" val="1880513366"/>
                    </a:ext>
                  </a:extLst>
                </a:gridCol>
                <a:gridCol w="1765909">
                  <a:extLst>
                    <a:ext uri="{9D8B030D-6E8A-4147-A177-3AD203B41FA5}">
                      <a16:colId xmlns:a16="http://schemas.microsoft.com/office/drawing/2014/main" val="2262598779"/>
                    </a:ext>
                  </a:extLst>
                </a:gridCol>
                <a:gridCol w="1872209">
                  <a:extLst>
                    <a:ext uri="{9D8B030D-6E8A-4147-A177-3AD203B41FA5}">
                      <a16:colId xmlns:a16="http://schemas.microsoft.com/office/drawing/2014/main" val="2429367162"/>
                    </a:ext>
                  </a:extLst>
                </a:gridCol>
              </a:tblGrid>
              <a:tr h="481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REGIONID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YEARWEEK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VOLUME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053876"/>
                  </a:ext>
                </a:extLst>
              </a:tr>
              <a:tr h="484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201501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9,000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055294"/>
                  </a:ext>
                </a:extLst>
              </a:tr>
              <a:tr h="484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201502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10,000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9724914"/>
                  </a:ext>
                </a:extLst>
              </a:tr>
              <a:tr h="484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9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9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201503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15,000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4718132"/>
                  </a:ext>
                </a:extLst>
              </a:tr>
              <a:tr h="484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9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9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201504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18,000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46497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4786BF5-46BD-4DAD-8F79-68B7D2ADBBE7}"/>
              </a:ext>
            </a:extLst>
          </p:cNvPr>
          <p:cNvSpPr txBox="1"/>
          <p:nvPr/>
        </p:nvSpPr>
        <p:spPr>
          <a:xfrm>
            <a:off x="453420" y="1385807"/>
            <a:ext cx="8367051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0"/>
              <a:t>행과 컬럼</a:t>
            </a:r>
            <a:r>
              <a:rPr lang="en-US" altLang="ko-KR" sz="1400" b="0"/>
              <a:t>(</a:t>
            </a:r>
            <a:r>
              <a:rPr lang="ko-KR" altLang="en-US" sz="1400" b="0"/>
              <a:t>열</a:t>
            </a:r>
            <a:r>
              <a:rPr lang="en-US" altLang="ko-KR" sz="1400" b="0"/>
              <a:t>)</a:t>
            </a:r>
            <a:r>
              <a:rPr lang="ko-KR" altLang="en-US" sz="1400" b="0"/>
              <a:t>이 </a:t>
            </a:r>
            <a:r>
              <a:rPr lang="ko-KR" altLang="en-US" sz="1400" b="0" dirty="0"/>
              <a:t>있는 데이터</a:t>
            </a:r>
          </a:p>
        </p:txBody>
      </p:sp>
      <p:sp>
        <p:nvSpPr>
          <p:cNvPr id="9" name="오른쪽 중괄호 8">
            <a:extLst>
              <a:ext uri="{FF2B5EF4-FFF2-40B4-BE49-F238E27FC236}">
                <a16:creationId xmlns:a16="http://schemas.microsoft.com/office/drawing/2014/main" id="{2832714B-41CD-49E3-A94E-539D04402B02}"/>
              </a:ext>
            </a:extLst>
          </p:cNvPr>
          <p:cNvSpPr/>
          <p:nvPr/>
        </p:nvSpPr>
        <p:spPr bwMode="auto">
          <a:xfrm rot="10800000">
            <a:off x="1115615" y="2898872"/>
            <a:ext cx="288032" cy="1761901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8C74D8-D038-4B3F-8DFD-8136F3DB410D}"/>
              </a:ext>
            </a:extLst>
          </p:cNvPr>
          <p:cNvSpPr txBox="1"/>
          <p:nvPr/>
        </p:nvSpPr>
        <p:spPr>
          <a:xfrm>
            <a:off x="576852" y="361054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0" dirty="0"/>
              <a:t>행</a:t>
            </a:r>
          </a:p>
        </p:txBody>
      </p:sp>
      <p:sp>
        <p:nvSpPr>
          <p:cNvPr id="11" name="오른쪽 중괄호 10">
            <a:extLst>
              <a:ext uri="{FF2B5EF4-FFF2-40B4-BE49-F238E27FC236}">
                <a16:creationId xmlns:a16="http://schemas.microsoft.com/office/drawing/2014/main" id="{D201EB62-52B4-40A3-ADB9-035D932B1DD6}"/>
              </a:ext>
            </a:extLst>
          </p:cNvPr>
          <p:cNvSpPr/>
          <p:nvPr/>
        </p:nvSpPr>
        <p:spPr bwMode="auto">
          <a:xfrm rot="16200000">
            <a:off x="4763532" y="-935182"/>
            <a:ext cx="288032" cy="5886752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3E0A22-4AAC-4858-8011-D2978B31BFFB}"/>
              </a:ext>
            </a:extLst>
          </p:cNvPr>
          <p:cNvSpPr txBox="1"/>
          <p:nvPr/>
        </p:nvSpPr>
        <p:spPr>
          <a:xfrm>
            <a:off x="4427984" y="1663661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0"/>
              <a:t>컬럼</a:t>
            </a:r>
            <a:r>
              <a:rPr lang="en-US" altLang="ko-KR" sz="1600" b="0"/>
              <a:t>(</a:t>
            </a:r>
            <a:r>
              <a:rPr lang="ko-KR" altLang="en-US" sz="1600" b="0"/>
              <a:t>열</a:t>
            </a:r>
            <a:r>
              <a:rPr lang="en-US" altLang="ko-KR" sz="1600" b="0"/>
              <a:t>)</a:t>
            </a:r>
            <a:endParaRPr lang="ko-KR" alt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87052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조회하기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B6D5855-7039-40C6-B551-6A33E3E8E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934855"/>
              </p:ext>
            </p:extLst>
          </p:nvPr>
        </p:nvGraphicFramePr>
        <p:xfrm>
          <a:off x="410424" y="1671062"/>
          <a:ext cx="8147980" cy="1182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182248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--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테이블 목록 조회하기</a:t>
                      </a:r>
                    </a:p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 리스트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 OR {*}</a:t>
                      </a:r>
                    </a:p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TABS;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3A662AD-5F72-4063-B1B4-C197F717555A}"/>
              </a:ext>
            </a:extLst>
          </p:cNvPr>
          <p:cNvSpPr txBox="1"/>
          <p:nvPr/>
        </p:nvSpPr>
        <p:spPr>
          <a:xfrm>
            <a:off x="395536" y="1339204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유형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95B4056-81B3-4DA4-83FC-71E9BC8235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30653"/>
              </p:ext>
            </p:extLst>
          </p:nvPr>
        </p:nvGraphicFramePr>
        <p:xfrm>
          <a:off x="410424" y="3363838"/>
          <a:ext cx="8147980" cy="1182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182248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* FROM TABS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2B1DF161-8CC9-4484-AC00-2D038482477A}"/>
              </a:ext>
            </a:extLst>
          </p:cNvPr>
          <p:cNvSpPr txBox="1"/>
          <p:nvPr/>
        </p:nvSpPr>
        <p:spPr>
          <a:xfrm>
            <a:off x="395536" y="3031980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실습예제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9">
            <a:extLst>
              <a:ext uri="{FF2B5EF4-FFF2-40B4-BE49-F238E27FC236}">
                <a16:creationId xmlns:a16="http://schemas.microsoft.com/office/drawing/2014/main" id="{B75D3849-08C4-4442-B65A-E79CD836BC98}"/>
              </a:ext>
            </a:extLst>
          </p:cNvPr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24" name="Picture 26" descr="그림2">
              <a:extLst>
                <a:ext uri="{FF2B5EF4-FFF2-40B4-BE49-F238E27FC236}">
                  <a16:creationId xmlns:a16="http://schemas.microsoft.com/office/drawing/2014/main" id="{CB181EDF-432B-490B-BEFB-8237A069C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978C57A-AA40-479C-99AE-BB78EFA0F8E4}"/>
                </a:ext>
              </a:extLst>
            </p:cNvPr>
            <p:cNvSpPr/>
            <p:nvPr/>
          </p:nvSpPr>
          <p:spPr>
            <a:xfrm>
              <a:off x="911746" y="2055249"/>
              <a:ext cx="318155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테이블 조회하기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6" name="말풍선: 사각형 25">
            <a:extLst>
              <a:ext uri="{FF2B5EF4-FFF2-40B4-BE49-F238E27FC236}">
                <a16:creationId xmlns:a16="http://schemas.microsoft.com/office/drawing/2014/main" id="{250E5651-BC70-4F96-84D1-76C70AD2CB0E}"/>
              </a:ext>
            </a:extLst>
          </p:cNvPr>
          <p:cNvSpPr/>
          <p:nvPr/>
        </p:nvSpPr>
        <p:spPr bwMode="auto">
          <a:xfrm>
            <a:off x="4067944" y="2059668"/>
            <a:ext cx="3986404" cy="1268754"/>
          </a:xfrm>
          <a:prstGeom prst="wedgeRectCallout">
            <a:avLst>
              <a:gd name="adj1" fmla="val -62257"/>
              <a:gd name="adj2" fmla="val 102354"/>
            </a:avLst>
          </a:prstGeom>
          <a:solidFill>
            <a:srgbClr val="FFFF99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 * </a:t>
            </a:r>
            <a:r>
              <a:rPr lang="ko-KR" altLang="en-US" sz="14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테이블 구조 확인하는 방법</a:t>
            </a:r>
            <a:endParaRPr lang="en-US" altLang="ko-KR" sz="1400" b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400" b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DECS {</a:t>
            </a:r>
            <a:r>
              <a:rPr lang="ko-KR" altLang="en-US" sz="14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테이블명</a:t>
            </a:r>
            <a:r>
              <a:rPr lang="en-US" altLang="ko-KR" sz="14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9715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조회하기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9">
            <a:extLst>
              <a:ext uri="{FF2B5EF4-FFF2-40B4-BE49-F238E27FC236}">
                <a16:creationId xmlns:a16="http://schemas.microsoft.com/office/drawing/2014/main" id="{B75D3849-08C4-4442-B65A-E79CD836BC98}"/>
              </a:ext>
            </a:extLst>
          </p:cNvPr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24" name="Picture 26" descr="그림2">
              <a:extLst>
                <a:ext uri="{FF2B5EF4-FFF2-40B4-BE49-F238E27FC236}">
                  <a16:creationId xmlns:a16="http://schemas.microsoft.com/office/drawing/2014/main" id="{CB181EDF-432B-490B-BEFB-8237A069C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978C57A-AA40-479C-99AE-BB78EFA0F8E4}"/>
                </a:ext>
              </a:extLst>
            </p:cNvPr>
            <p:cNvSpPr/>
            <p:nvPr/>
          </p:nvSpPr>
          <p:spPr>
            <a:xfrm>
              <a:off x="911746" y="2055249"/>
              <a:ext cx="318155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테이블 조회하기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6F9B44F-88DE-46EE-90D2-E1C865BE4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923678"/>
            <a:ext cx="6732240" cy="187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0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조회하기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B6D5855-7039-40C6-B551-6A33E3E8E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494091"/>
              </p:ext>
            </p:extLst>
          </p:nvPr>
        </p:nvGraphicFramePr>
        <p:xfrm>
          <a:off x="410424" y="1671062"/>
          <a:ext cx="8147980" cy="1182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182248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--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조회하기</a:t>
                      </a:r>
                    </a:p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 리스트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 OR {*}</a:t>
                      </a:r>
                    </a:p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  <a:p>
                      <a:endParaRPr lang="ko-KR" altLang="en-US" sz="1200" b="1">
                        <a:solidFill>
                          <a:srgbClr val="00B05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3A662AD-5F72-4063-B1B4-C197F717555A}"/>
              </a:ext>
            </a:extLst>
          </p:cNvPr>
          <p:cNvSpPr txBox="1"/>
          <p:nvPr/>
        </p:nvSpPr>
        <p:spPr>
          <a:xfrm>
            <a:off x="395536" y="1339204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유형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95B4056-81B3-4DA4-83FC-71E9BC8235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960567"/>
              </p:ext>
            </p:extLst>
          </p:nvPr>
        </p:nvGraphicFramePr>
        <p:xfrm>
          <a:off x="410424" y="3363838"/>
          <a:ext cx="8147980" cy="1182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182248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-- </a:t>
                      </a:r>
                      <a:r>
                        <a:rPr lang="ko-KR" altLang="en-US" sz="1200" b="1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조회하기</a:t>
                      </a:r>
                      <a:endParaRPr lang="en-US" altLang="ko-KR" sz="1200" b="1">
                        <a:solidFill>
                          <a:srgbClr val="00B05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REGIONID, PRODUCTGROUP, YEARWEEK, VOLUME</a:t>
                      </a:r>
                    </a:p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KOPO_PRODUCT_VOLUME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2B1DF161-8CC9-4484-AC00-2D038482477A}"/>
              </a:ext>
            </a:extLst>
          </p:cNvPr>
          <p:cNvSpPr txBox="1"/>
          <p:nvPr/>
        </p:nvSpPr>
        <p:spPr>
          <a:xfrm>
            <a:off x="395536" y="3031980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실습예제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9">
            <a:extLst>
              <a:ext uri="{FF2B5EF4-FFF2-40B4-BE49-F238E27FC236}">
                <a16:creationId xmlns:a16="http://schemas.microsoft.com/office/drawing/2014/main" id="{B75D3849-08C4-4442-B65A-E79CD836BC98}"/>
              </a:ext>
            </a:extLst>
          </p:cNvPr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24" name="Picture 26" descr="그림2">
              <a:extLst>
                <a:ext uri="{FF2B5EF4-FFF2-40B4-BE49-F238E27FC236}">
                  <a16:creationId xmlns:a16="http://schemas.microsoft.com/office/drawing/2014/main" id="{CB181EDF-432B-490B-BEFB-8237A069C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978C57A-AA40-479C-99AE-BB78EFA0F8E4}"/>
                </a:ext>
              </a:extLst>
            </p:cNvPr>
            <p:cNvSpPr/>
            <p:nvPr/>
          </p:nvSpPr>
          <p:spPr>
            <a:xfrm>
              <a:off x="911746" y="2055249"/>
              <a:ext cx="293505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전체 데이터 조회하기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6" name="말풍선: 사각형 25">
            <a:extLst>
              <a:ext uri="{FF2B5EF4-FFF2-40B4-BE49-F238E27FC236}">
                <a16:creationId xmlns:a16="http://schemas.microsoft.com/office/drawing/2014/main" id="{250E5651-BC70-4F96-84D1-76C70AD2CB0E}"/>
              </a:ext>
            </a:extLst>
          </p:cNvPr>
          <p:cNvSpPr/>
          <p:nvPr/>
        </p:nvSpPr>
        <p:spPr bwMode="auto">
          <a:xfrm>
            <a:off x="3779912" y="2140919"/>
            <a:ext cx="3986404" cy="861662"/>
          </a:xfrm>
          <a:prstGeom prst="wedgeRectCallout">
            <a:avLst>
              <a:gd name="adj1" fmla="val -62257"/>
              <a:gd name="adj2" fmla="val 102354"/>
            </a:avLst>
          </a:prstGeom>
          <a:solidFill>
            <a:srgbClr val="FFFF99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4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줄 바뀔때 단어 떨어지면 에러남</a:t>
            </a:r>
            <a:endParaRPr lang="en-US" altLang="ko-KR" sz="1400" b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4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들여쓰기 조심하기 </a:t>
            </a:r>
            <a:endParaRPr kumimoji="1" lang="ko-KR" altLang="en-US" sz="14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904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조회하기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9">
            <a:extLst>
              <a:ext uri="{FF2B5EF4-FFF2-40B4-BE49-F238E27FC236}">
                <a16:creationId xmlns:a16="http://schemas.microsoft.com/office/drawing/2014/main" id="{B75D3849-08C4-4442-B65A-E79CD836BC98}"/>
              </a:ext>
            </a:extLst>
          </p:cNvPr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24" name="Picture 26" descr="그림2">
              <a:extLst>
                <a:ext uri="{FF2B5EF4-FFF2-40B4-BE49-F238E27FC236}">
                  <a16:creationId xmlns:a16="http://schemas.microsoft.com/office/drawing/2014/main" id="{CB181EDF-432B-490B-BEFB-8237A069C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978C57A-AA40-479C-99AE-BB78EFA0F8E4}"/>
                </a:ext>
              </a:extLst>
            </p:cNvPr>
            <p:cNvSpPr/>
            <p:nvPr/>
          </p:nvSpPr>
          <p:spPr>
            <a:xfrm>
              <a:off x="911746" y="2055249"/>
              <a:ext cx="293505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전체 데이터 조회하기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634D13B7-2D9F-4CAA-ADDF-DF6E7D9AE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1614550"/>
            <a:ext cx="623887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2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7CCC53-B8C9-4F70-A6C9-D8BBC28CF7A1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KOPO_PRODUCT_VOLUME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에서 컬럼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PRODUCTGROUP, YEARWEEK, VOLUME </a:t>
            </a: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컬럼만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조회하세요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9579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DC59FA7-A62C-4D3D-ABA2-C04263C79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913098"/>
              </p:ext>
            </p:extLst>
          </p:nvPr>
        </p:nvGraphicFramePr>
        <p:xfrm>
          <a:off x="583636" y="987574"/>
          <a:ext cx="7948804" cy="3168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4800">
                  <a:extLst>
                    <a:ext uri="{9D8B030D-6E8A-4147-A177-3AD203B41FA5}">
                      <a16:colId xmlns:a16="http://schemas.microsoft.com/office/drawing/2014/main" val="3708798441"/>
                    </a:ext>
                  </a:extLst>
                </a:gridCol>
                <a:gridCol w="42554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3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9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 차수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주제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9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</a:p>
                  </a:txBody>
                  <a:tcPr marL="10160" marR="10160" marT="101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16120A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 </a:t>
                      </a:r>
                      <a:r>
                        <a:rPr lang="ko-KR" altLang="en-US" sz="1100" b="0" i="0" u="none" strike="noStrike">
                          <a:solidFill>
                            <a:srgbClr val="16120A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모델링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59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</a:p>
                  </a:txBody>
                  <a:tcPr marL="10160" marR="10160" marT="101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16120A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 </a:t>
                      </a:r>
                      <a:r>
                        <a:rPr lang="ko-KR" altLang="en-US" sz="1100" b="0" i="0" u="none" strike="noStrike">
                          <a:solidFill>
                            <a:srgbClr val="16120A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모델링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59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</a:p>
                  </a:txBody>
                  <a:tcPr marL="10160" marR="10160" marT="101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16120A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 </a:t>
                      </a:r>
                      <a:r>
                        <a:rPr lang="ko-KR" altLang="en-US" sz="1100" b="0" i="0" u="none" strike="noStrike">
                          <a:solidFill>
                            <a:srgbClr val="16120A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정규화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59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</a:p>
                  </a:txBody>
                  <a:tcPr marL="10160" marR="10160" marT="101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16120A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 </a:t>
                      </a:r>
                      <a:r>
                        <a:rPr lang="ko-KR" altLang="en-US" sz="1100" b="0" i="0" u="none" strike="noStrike">
                          <a:solidFill>
                            <a:srgbClr val="16120A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트랜잭션</a:t>
                      </a:r>
                      <a:r>
                        <a:rPr lang="en-US" altLang="ko-KR" sz="1100" b="0" i="0" u="none" strike="noStrike">
                          <a:solidFill>
                            <a:srgbClr val="16120A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16120A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동시성 제어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0861717"/>
                  </a:ext>
                </a:extLst>
              </a:tr>
              <a:tr h="3459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</a:p>
                  </a:txBody>
                  <a:tcPr marL="10160" marR="10160" marT="101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16120A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 </a:t>
                      </a:r>
                      <a:r>
                        <a:rPr lang="ko-KR" altLang="en-US" sz="1100" b="0" i="0" u="none" strike="noStrike">
                          <a:solidFill>
                            <a:srgbClr val="16120A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 보안과 관리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31780"/>
                  </a:ext>
                </a:extLst>
              </a:tr>
              <a:tr h="3459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</a:p>
                  </a:txBody>
                  <a:tcPr marL="10160" marR="10160" marT="101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16120A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 MaxGuage </a:t>
                      </a:r>
                      <a:r>
                        <a:rPr lang="ko-KR" altLang="en-US" sz="1100" b="0" i="0" u="none" strike="noStrike">
                          <a:solidFill>
                            <a:srgbClr val="16120A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실습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399145"/>
                  </a:ext>
                </a:extLst>
              </a:tr>
              <a:tr h="3459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</a:p>
                  </a:txBody>
                  <a:tcPr marL="10160" marR="10160" marT="101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16120A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 </a:t>
                      </a:r>
                      <a:r>
                        <a:rPr lang="ko-KR" altLang="en-US" sz="1100" b="0" i="0" u="none" strike="noStrike">
                          <a:solidFill>
                            <a:srgbClr val="16120A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기말평가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005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</a:p>
                  </a:txBody>
                  <a:tcPr marL="10160" marR="10160" marT="101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16120A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 </a:t>
                      </a:r>
                      <a:r>
                        <a:rPr lang="ko-KR" altLang="en-US" sz="1100" b="0" i="0" u="none" strike="noStrike">
                          <a:solidFill>
                            <a:srgbClr val="16120A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실제 실무에서 많이 사용하는 </a:t>
                      </a:r>
                      <a:r>
                        <a:rPr lang="en-US" altLang="ko-KR" sz="1100" b="0" i="0" u="none" strike="noStrike">
                          <a:solidFill>
                            <a:srgbClr val="16120A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 </a:t>
                      </a:r>
                      <a:r>
                        <a:rPr lang="ko-KR" altLang="en-US" sz="1100" b="0" i="0" u="none" strike="noStrike">
                          <a:solidFill>
                            <a:srgbClr val="16120A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</a:t>
                      </a:r>
                      <a:br>
                        <a:rPr lang="ko-KR" altLang="en-US" sz="1100" b="0" i="0" u="none" strike="noStrike">
                          <a:solidFill>
                            <a:srgbClr val="16120A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16120A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DBLINK</a:t>
                      </a:r>
                      <a:r>
                        <a:rPr lang="ko-KR" altLang="en-US" sz="1100" b="0" i="0" u="none" strike="noStrike">
                          <a:solidFill>
                            <a:srgbClr val="16120A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 실무형 예제 실습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271908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조회하기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B6D5855-7039-40C6-B551-6A33E3E8E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793517"/>
              </p:ext>
            </p:extLst>
          </p:nvPr>
        </p:nvGraphicFramePr>
        <p:xfrm>
          <a:off x="410424" y="1679472"/>
          <a:ext cx="8147980" cy="1182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182248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-- Expression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이용하기</a:t>
                      </a:r>
                    </a:p>
                    <a:p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</a:t>
                      </a:r>
                    </a:p>
                    <a:p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{Expression} AS {</a:t>
                      </a:r>
                      <a:r>
                        <a:rPr lang="ko-KR" altLang="en-US" sz="1200" b="1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},</a:t>
                      </a:r>
                    </a:p>
                    <a:p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REGIONID</a:t>
                      </a:r>
                    </a:p>
                    <a:p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{</a:t>
                      </a: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3A662AD-5F72-4063-B1B4-C197F717555A}"/>
              </a:ext>
            </a:extLst>
          </p:cNvPr>
          <p:cNvSpPr txBox="1"/>
          <p:nvPr/>
        </p:nvSpPr>
        <p:spPr>
          <a:xfrm>
            <a:off x="395536" y="1347614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유형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95B4056-81B3-4DA4-83FC-71E9BC8235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265755"/>
              </p:ext>
            </p:extLst>
          </p:nvPr>
        </p:nvGraphicFramePr>
        <p:xfrm>
          <a:off x="410424" y="3372248"/>
          <a:ext cx="8147980" cy="1182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182248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-- Expression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이용하기</a:t>
                      </a:r>
                    </a:p>
                    <a:p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</a:t>
                      </a:r>
                    </a:p>
                    <a:p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'201701_</a:t>
                      </a: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테스트배치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 AS PLANID,</a:t>
                      </a:r>
                    </a:p>
                    <a:p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REGIONID</a:t>
                      </a:r>
                    </a:p>
                    <a:p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KOPO_PRODUCT_VOLUME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2B1DF161-8CC9-4484-AC00-2D038482477A}"/>
              </a:ext>
            </a:extLst>
          </p:cNvPr>
          <p:cNvSpPr txBox="1"/>
          <p:nvPr/>
        </p:nvSpPr>
        <p:spPr>
          <a:xfrm>
            <a:off x="395536" y="3040390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실습예제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9">
            <a:extLst>
              <a:ext uri="{FF2B5EF4-FFF2-40B4-BE49-F238E27FC236}">
                <a16:creationId xmlns:a16="http://schemas.microsoft.com/office/drawing/2014/main" id="{B75D3849-08C4-4442-B65A-E79CD836BC98}"/>
              </a:ext>
            </a:extLst>
          </p:cNvPr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24" name="Picture 26" descr="그림2">
              <a:extLst>
                <a:ext uri="{FF2B5EF4-FFF2-40B4-BE49-F238E27FC236}">
                  <a16:creationId xmlns:a16="http://schemas.microsoft.com/office/drawing/2014/main" id="{CB181EDF-432B-490B-BEFB-8237A069C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978C57A-AA40-479C-99AE-BB78EFA0F8E4}"/>
                </a:ext>
              </a:extLst>
            </p:cNvPr>
            <p:cNvSpPr/>
            <p:nvPr/>
          </p:nvSpPr>
          <p:spPr>
            <a:xfrm>
              <a:off x="911746" y="2055249"/>
              <a:ext cx="303019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Expression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이용하기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6" name="말풍선: 사각형 25">
            <a:extLst>
              <a:ext uri="{FF2B5EF4-FFF2-40B4-BE49-F238E27FC236}">
                <a16:creationId xmlns:a16="http://schemas.microsoft.com/office/drawing/2014/main" id="{250E5651-BC70-4F96-84D1-76C70AD2CB0E}"/>
              </a:ext>
            </a:extLst>
          </p:cNvPr>
          <p:cNvSpPr/>
          <p:nvPr/>
        </p:nvSpPr>
        <p:spPr bwMode="auto">
          <a:xfrm>
            <a:off x="3779912" y="2149328"/>
            <a:ext cx="3986404" cy="1222919"/>
          </a:xfrm>
          <a:prstGeom prst="wedgeRectCallout">
            <a:avLst>
              <a:gd name="adj1" fmla="val -69521"/>
              <a:gd name="adj2" fmla="val 91138"/>
            </a:avLst>
          </a:prstGeom>
          <a:solidFill>
            <a:srgbClr val="FFFF99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‘{</a:t>
            </a:r>
            <a:r>
              <a:rPr lang="ko-KR" altLang="en-US" sz="14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문자열</a:t>
            </a:r>
            <a:r>
              <a:rPr lang="en-US" altLang="ko-KR" sz="14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}’</a:t>
            </a:r>
            <a:r>
              <a:rPr lang="ko-KR" altLang="en-US" sz="14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 </a:t>
            </a:r>
            <a:r>
              <a:rPr lang="en-US" altLang="ko-KR" sz="14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OR</a:t>
            </a:r>
            <a:r>
              <a:rPr lang="ko-KR" altLang="en-US" sz="14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 숫자 등 표현식</a:t>
            </a: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4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문자열 홑따옴표</a:t>
            </a:r>
            <a:r>
              <a:rPr lang="en-US" altLang="ko-KR" sz="14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 </a:t>
            </a:r>
            <a:r>
              <a:rPr lang="ko-KR" altLang="en-US" sz="14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표현 시 </a:t>
            </a:r>
            <a:r>
              <a:rPr lang="en-US" altLang="ko-KR" sz="14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‘’ </a:t>
            </a:r>
            <a:r>
              <a:rPr lang="ko-KR" altLang="en-US" sz="14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두번 입력</a:t>
            </a:r>
            <a:endParaRPr lang="en-US" altLang="ko-KR" sz="1400" b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400" b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4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컬럼 별칭 사용 시 </a:t>
            </a:r>
            <a:endParaRPr lang="en-US" altLang="ko-KR" sz="1400" b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4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컬럼명 </a:t>
            </a:r>
            <a:r>
              <a:rPr lang="en-US" altLang="ko-KR" sz="14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AS ‘</a:t>
            </a:r>
            <a:r>
              <a:rPr lang="ko-KR" altLang="en-US" sz="14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별칭＇</a:t>
            </a:r>
            <a:endParaRPr lang="en-US" altLang="ko-KR" sz="1400" b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55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조회하기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9">
            <a:extLst>
              <a:ext uri="{FF2B5EF4-FFF2-40B4-BE49-F238E27FC236}">
                <a16:creationId xmlns:a16="http://schemas.microsoft.com/office/drawing/2014/main" id="{B75D3849-08C4-4442-B65A-E79CD836BC98}"/>
              </a:ext>
            </a:extLst>
          </p:cNvPr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24" name="Picture 26" descr="그림2">
              <a:extLst>
                <a:ext uri="{FF2B5EF4-FFF2-40B4-BE49-F238E27FC236}">
                  <a16:creationId xmlns:a16="http://schemas.microsoft.com/office/drawing/2014/main" id="{CB181EDF-432B-490B-BEFB-8237A069C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978C57A-AA40-479C-99AE-BB78EFA0F8E4}"/>
                </a:ext>
              </a:extLst>
            </p:cNvPr>
            <p:cNvSpPr/>
            <p:nvPr/>
          </p:nvSpPr>
          <p:spPr>
            <a:xfrm>
              <a:off x="911746" y="2055249"/>
              <a:ext cx="303019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Expression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이용하기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C5916C8-01A3-400C-93A9-8F4F4CBCC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422" y="1635646"/>
            <a:ext cx="3246487" cy="284585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F9E2725-3775-4707-8108-A41FE23E78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936" y="1635645"/>
            <a:ext cx="4652028" cy="284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9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7CCC53-B8C9-4F70-A6C9-D8BBC28CF7A1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KOPO_PRODUCT_VOLUME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에서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Expression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을 활용하여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맨 앞에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MeasureID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이름의 컬럼으로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“KOPO_D510”</a:t>
            </a: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값이 생성되도록 조회하세요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62EE05E-FFC5-4CA4-A9F9-DA921B78A2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25" b="31652"/>
          <a:stretch/>
        </p:blipFill>
        <p:spPr>
          <a:xfrm>
            <a:off x="5477859" y="3867894"/>
            <a:ext cx="3281681" cy="77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905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조회하기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B6D5855-7039-40C6-B551-6A33E3E8E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645178"/>
              </p:ext>
            </p:extLst>
          </p:nvPr>
        </p:nvGraphicFramePr>
        <p:xfrm>
          <a:off x="410424" y="1679472"/>
          <a:ext cx="8147980" cy="1182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182248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--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중복된 값 제거하기</a:t>
                      </a:r>
                    </a:p>
                    <a:p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</a:t>
                      </a:r>
                    </a:p>
                    <a:p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DISTINCT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{</a:t>
                      </a: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  <a:p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{</a:t>
                      </a: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3A662AD-5F72-4063-B1B4-C197F717555A}"/>
              </a:ext>
            </a:extLst>
          </p:cNvPr>
          <p:cNvSpPr txBox="1"/>
          <p:nvPr/>
        </p:nvSpPr>
        <p:spPr>
          <a:xfrm>
            <a:off x="395536" y="1347614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유형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95B4056-81B3-4DA4-83FC-71E9BC8235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478483"/>
              </p:ext>
            </p:extLst>
          </p:nvPr>
        </p:nvGraphicFramePr>
        <p:xfrm>
          <a:off x="410424" y="3372248"/>
          <a:ext cx="8147980" cy="1182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182248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--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중복된 값 제거하기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DISTINCT REGIONID, PRODUCTGROUP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KOPO_PRODUCT_VOLUME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2B1DF161-8CC9-4484-AC00-2D038482477A}"/>
              </a:ext>
            </a:extLst>
          </p:cNvPr>
          <p:cNvSpPr txBox="1"/>
          <p:nvPr/>
        </p:nvSpPr>
        <p:spPr>
          <a:xfrm>
            <a:off x="395536" y="3040390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실습예제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9">
            <a:extLst>
              <a:ext uri="{FF2B5EF4-FFF2-40B4-BE49-F238E27FC236}">
                <a16:creationId xmlns:a16="http://schemas.microsoft.com/office/drawing/2014/main" id="{B75D3849-08C4-4442-B65A-E79CD836BC98}"/>
              </a:ext>
            </a:extLst>
          </p:cNvPr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24" name="Picture 26" descr="그림2">
              <a:extLst>
                <a:ext uri="{FF2B5EF4-FFF2-40B4-BE49-F238E27FC236}">
                  <a16:creationId xmlns:a16="http://schemas.microsoft.com/office/drawing/2014/main" id="{CB181EDF-432B-490B-BEFB-8237A069C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978C57A-AA40-479C-99AE-BB78EFA0F8E4}"/>
                </a:ext>
              </a:extLst>
            </p:cNvPr>
            <p:cNvSpPr/>
            <p:nvPr/>
          </p:nvSpPr>
          <p:spPr>
            <a:xfrm>
              <a:off x="911746" y="2055249"/>
              <a:ext cx="424540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중복된 값 제거하기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(DISTINCT)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6" name="말풍선: 사각형 25">
            <a:extLst>
              <a:ext uri="{FF2B5EF4-FFF2-40B4-BE49-F238E27FC236}">
                <a16:creationId xmlns:a16="http://schemas.microsoft.com/office/drawing/2014/main" id="{250E5651-BC70-4F96-84D1-76C70AD2CB0E}"/>
              </a:ext>
            </a:extLst>
          </p:cNvPr>
          <p:cNvSpPr/>
          <p:nvPr/>
        </p:nvSpPr>
        <p:spPr bwMode="auto">
          <a:xfrm>
            <a:off x="3779912" y="2149329"/>
            <a:ext cx="3986404" cy="861662"/>
          </a:xfrm>
          <a:prstGeom prst="wedgeRectCallout">
            <a:avLst>
              <a:gd name="adj1" fmla="val -62257"/>
              <a:gd name="adj2" fmla="val 102354"/>
            </a:avLst>
          </a:prstGeom>
          <a:solidFill>
            <a:srgbClr val="FFFF99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‘{</a:t>
            </a:r>
            <a:r>
              <a:rPr lang="ko-KR" altLang="en-US" sz="14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문자열</a:t>
            </a:r>
            <a:r>
              <a:rPr lang="en-US" altLang="ko-KR" sz="14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}’</a:t>
            </a:r>
            <a:r>
              <a:rPr lang="ko-KR" altLang="en-US" sz="14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 </a:t>
            </a:r>
            <a:r>
              <a:rPr lang="en-US" altLang="ko-KR" sz="14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OR</a:t>
            </a:r>
            <a:r>
              <a:rPr lang="ko-KR" altLang="en-US" sz="14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 숫자 등 표현식</a:t>
            </a: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4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문자열 홑따옴표</a:t>
            </a:r>
            <a:r>
              <a:rPr lang="en-US" altLang="ko-KR" sz="14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 </a:t>
            </a:r>
            <a:r>
              <a:rPr lang="ko-KR" altLang="en-US" sz="14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표현 시 </a:t>
            </a:r>
            <a:r>
              <a:rPr lang="en-US" altLang="ko-KR" sz="14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‘’ </a:t>
            </a:r>
            <a:r>
              <a:rPr lang="ko-KR" altLang="en-US" sz="14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두번 입력</a:t>
            </a:r>
            <a:endParaRPr lang="en-US" altLang="ko-KR" sz="1400" b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587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조회하기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9">
            <a:extLst>
              <a:ext uri="{FF2B5EF4-FFF2-40B4-BE49-F238E27FC236}">
                <a16:creationId xmlns:a16="http://schemas.microsoft.com/office/drawing/2014/main" id="{B75D3849-08C4-4442-B65A-E79CD836BC98}"/>
              </a:ext>
            </a:extLst>
          </p:cNvPr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24" name="Picture 26" descr="그림2">
              <a:extLst>
                <a:ext uri="{FF2B5EF4-FFF2-40B4-BE49-F238E27FC236}">
                  <a16:creationId xmlns:a16="http://schemas.microsoft.com/office/drawing/2014/main" id="{CB181EDF-432B-490B-BEFB-8237A069C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978C57A-AA40-479C-99AE-BB78EFA0F8E4}"/>
                </a:ext>
              </a:extLst>
            </p:cNvPr>
            <p:cNvSpPr/>
            <p:nvPr/>
          </p:nvSpPr>
          <p:spPr>
            <a:xfrm>
              <a:off x="911746" y="2055249"/>
              <a:ext cx="424540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중복된 값 제거하기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(DISTINCT)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1481354-11E7-4239-BAFA-900119D13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5012" y="1320564"/>
            <a:ext cx="51339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7CCC53-B8C9-4F70-A6C9-D8BBC28CF7A1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상품군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(PRODUCTGROUP)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에 대한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DISTINCT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구현 후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컬럼이름을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PRODUCT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로 변경해보세요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63167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2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직사각형 28"/>
            <p:cNvSpPr/>
            <p:nvPr/>
          </p:nvSpPr>
          <p:spPr>
            <a:xfrm>
              <a:off x="911746" y="2055249"/>
              <a:ext cx="151659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기억합시다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1" name="그룹 52"/>
          <p:cNvGrpSpPr/>
          <p:nvPr/>
        </p:nvGrpSpPr>
        <p:grpSpPr>
          <a:xfrm>
            <a:off x="645209" y="1410156"/>
            <a:ext cx="7959239" cy="527603"/>
            <a:chOff x="1049186" y="1449928"/>
            <a:chExt cx="11971129" cy="690655"/>
          </a:xfrm>
        </p:grpSpPr>
        <p:sp>
          <p:nvSpPr>
            <p:cNvPr id="87" name="직사각형 86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8" name="그룹 65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90" name="그룹 76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92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4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1" name="TextBox 90"/>
              <p:cNvSpPr txBox="1"/>
              <p:nvPr/>
            </p:nvSpPr>
            <p:spPr bwMode="auto">
              <a:xfrm>
                <a:off x="1163065" y="4973818"/>
                <a:ext cx="944252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9" name="직사각형 88"/>
            <p:cNvSpPr/>
            <p:nvPr/>
          </p:nvSpPr>
          <p:spPr>
            <a:xfrm>
              <a:off x="2463248" y="1555083"/>
              <a:ext cx="4632020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Expression / </a:t>
              </a:r>
              <a:r>
                <a:rPr lang="ko-KR" altLang="en-US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중복제거 </a:t>
              </a:r>
              <a:r>
                <a:rPr lang="en-US" altLang="ko-KR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DISTINCT</a:t>
              </a:r>
              <a:endParaRPr lang="en-US" altLang="ko-KR" sz="16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6" name="그룹 88"/>
          <p:cNvGrpSpPr/>
          <p:nvPr/>
        </p:nvGrpSpPr>
        <p:grpSpPr>
          <a:xfrm>
            <a:off x="645211" y="2095922"/>
            <a:ext cx="7959237" cy="527316"/>
            <a:chOff x="1049187" y="2349884"/>
            <a:chExt cx="11971129" cy="690279"/>
          </a:xfrm>
        </p:grpSpPr>
        <p:sp>
          <p:nvSpPr>
            <p:cNvPr id="79" name="직사각형 78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0" name="그룹 90"/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82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84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3" name="TextBox 82"/>
              <p:cNvSpPr txBox="1"/>
              <p:nvPr/>
            </p:nvSpPr>
            <p:spPr bwMode="auto">
              <a:xfrm>
                <a:off x="1163063" y="5529007"/>
                <a:ext cx="944251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1" name="직사각형 80"/>
            <p:cNvSpPr/>
            <p:nvPr/>
          </p:nvSpPr>
          <p:spPr>
            <a:xfrm>
              <a:off x="2463247" y="2458648"/>
              <a:ext cx="2035371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kern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DB LINK </a:t>
              </a:r>
              <a:r>
                <a:rPr lang="ko-KR" altLang="en-US" sz="1600" kern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설정</a:t>
              </a:r>
              <a:endParaRPr lang="ko-KR" altLang="en-US" sz="1600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84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4029"/>
            <a:ext cx="6980962" cy="58350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STS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6" name="그룹 9"/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4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" name="직사각형 48"/>
            <p:cNvSpPr/>
            <p:nvPr/>
          </p:nvSpPr>
          <p:spPr>
            <a:xfrm>
              <a:off x="911746" y="2055249"/>
              <a:ext cx="34907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자바프로젝트 및 서버 복사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70F3D5E-5C5E-4EA6-9E49-58A5AF77D592}"/>
              </a:ext>
            </a:extLst>
          </p:cNvPr>
          <p:cNvSpPr txBox="1"/>
          <p:nvPr/>
        </p:nvSpPr>
        <p:spPr>
          <a:xfrm>
            <a:off x="453421" y="2211710"/>
            <a:ext cx="1095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/>
              <a:t>springdev</a:t>
            </a:r>
            <a:endParaRPr lang="ko-KR" altLang="en-US" sz="1600" b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FDC2AF-34E6-44DA-A537-6E70B484F193}"/>
              </a:ext>
            </a:extLst>
          </p:cNvPr>
          <p:cNvSpPr txBox="1"/>
          <p:nvPr/>
        </p:nvSpPr>
        <p:spPr>
          <a:xfrm>
            <a:off x="2063513" y="2211710"/>
            <a:ext cx="1798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00B050"/>
                </a:solidFill>
              </a:rPr>
              <a:t>kopoWebProject</a:t>
            </a:r>
            <a:endParaRPr lang="ko-KR" altLang="en-US" sz="1600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27B400-195B-4D68-94F5-9E0D0E6F8B09}"/>
              </a:ext>
            </a:extLst>
          </p:cNvPr>
          <p:cNvSpPr txBox="1"/>
          <p:nvPr/>
        </p:nvSpPr>
        <p:spPr>
          <a:xfrm>
            <a:off x="2063513" y="3003798"/>
            <a:ext cx="8349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/>
              <a:t>servers</a:t>
            </a:r>
            <a:endParaRPr lang="ko-KR" altLang="en-US" sz="1600" b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92C382-22B8-4B43-8A3A-3FE7EBBDD798}"/>
              </a:ext>
            </a:extLst>
          </p:cNvPr>
          <p:cNvSpPr txBox="1"/>
          <p:nvPr/>
        </p:nvSpPr>
        <p:spPr>
          <a:xfrm>
            <a:off x="3318418" y="3003798"/>
            <a:ext cx="868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00B050"/>
                </a:solidFill>
              </a:rPr>
              <a:t>tomcat</a:t>
            </a:r>
            <a:endParaRPr lang="ko-KR" altLang="en-US" sz="1600" dirty="0">
              <a:solidFill>
                <a:srgbClr val="00B05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C6E88B-AAB6-43AD-A0F3-96CE64543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218" y="3185775"/>
            <a:ext cx="2304256" cy="19038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83A6DB-D8B8-48D4-B6FA-ADFB38AAB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8556" y="1271084"/>
            <a:ext cx="4229844" cy="1833390"/>
          </a:xfrm>
          <a:prstGeom prst="rect">
            <a:avLst/>
          </a:prstGeom>
        </p:spPr>
      </p:pic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59738D6-C28C-4E5B-9EB7-634DA3F94B2C}"/>
              </a:ext>
            </a:extLst>
          </p:cNvPr>
          <p:cNvCxnSpPr>
            <a:stCxn id="2" idx="3"/>
            <a:endCxn id="11" idx="1"/>
          </p:cNvCxnSpPr>
          <p:nvPr/>
        </p:nvCxnSpPr>
        <p:spPr bwMode="auto">
          <a:xfrm>
            <a:off x="1548593" y="2380987"/>
            <a:ext cx="514920" cy="12700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04C4B837-D1F2-4A06-9950-364D79220175}"/>
              </a:ext>
            </a:extLst>
          </p:cNvPr>
          <p:cNvCxnSpPr>
            <a:cxnSpLocks/>
            <a:stCxn id="2" idx="3"/>
            <a:endCxn id="12" idx="1"/>
          </p:cNvCxnSpPr>
          <p:nvPr/>
        </p:nvCxnSpPr>
        <p:spPr bwMode="auto">
          <a:xfrm>
            <a:off x="1548593" y="2380987"/>
            <a:ext cx="514920" cy="792088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77E5DF94-F64C-4628-8192-54FF26DEEE4C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 bwMode="auto">
          <a:xfrm>
            <a:off x="2898485" y="3173075"/>
            <a:ext cx="419933" cy="12700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5E384FF-276F-4484-8C55-5A688E165488}"/>
              </a:ext>
            </a:extLst>
          </p:cNvPr>
          <p:cNvSpPr txBox="1"/>
          <p:nvPr/>
        </p:nvSpPr>
        <p:spPr>
          <a:xfrm>
            <a:off x="3037443" y="3361258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00B050"/>
                </a:solidFill>
              </a:rPr>
              <a:t>(</a:t>
            </a:r>
            <a:r>
              <a:rPr lang="ko-KR" altLang="en-US" sz="1600">
                <a:solidFill>
                  <a:srgbClr val="00B050"/>
                </a:solidFill>
              </a:rPr>
              <a:t>무료 웹서버</a:t>
            </a:r>
            <a:r>
              <a:rPr lang="en-US" altLang="ko-KR" sz="1600">
                <a:solidFill>
                  <a:srgbClr val="00B050"/>
                </a:solidFill>
              </a:rPr>
              <a:t>)</a:t>
            </a:r>
            <a:endParaRPr lang="ko-KR" altLang="en-US" sz="1600" dirty="0">
              <a:solidFill>
                <a:srgbClr val="00B05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6242BF-572D-49DF-B941-E95A0B2FCD5F}"/>
              </a:ext>
            </a:extLst>
          </p:cNvPr>
          <p:cNvSpPr txBox="1"/>
          <p:nvPr/>
        </p:nvSpPr>
        <p:spPr>
          <a:xfrm>
            <a:off x="2220432" y="2525990"/>
            <a:ext cx="22692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00B050"/>
                </a:solidFill>
              </a:rPr>
              <a:t>(Spring</a:t>
            </a:r>
            <a:r>
              <a:rPr lang="ko-KR" altLang="en-US" sz="1600">
                <a:solidFill>
                  <a:srgbClr val="00B050"/>
                </a:solidFill>
              </a:rPr>
              <a:t>기반 프로젝트</a:t>
            </a:r>
            <a:r>
              <a:rPr lang="en-US" altLang="ko-KR" sz="1600">
                <a:solidFill>
                  <a:srgbClr val="00B050"/>
                </a:solidFill>
              </a:rPr>
              <a:t>)</a:t>
            </a:r>
            <a:endParaRPr lang="ko-KR" alt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24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4029"/>
            <a:ext cx="6980962" cy="58350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STS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6" name="그룹 9"/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4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" name="직사각형 48"/>
            <p:cNvSpPr/>
            <p:nvPr/>
          </p:nvSpPr>
          <p:spPr>
            <a:xfrm>
              <a:off x="911746" y="2055249"/>
              <a:ext cx="403609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STS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실행 및 프로젝트 불러오기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DDAEA1D-69F4-47B5-8029-DD9D6EF84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563638"/>
            <a:ext cx="3686175" cy="15430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024505-24C0-46BE-9ED8-9040F0F17D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944" y="1539632"/>
            <a:ext cx="4125885" cy="314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6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4029"/>
            <a:ext cx="6980962" cy="58350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STS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6" name="그룹 9"/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4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" name="직사각형 48"/>
            <p:cNvSpPr/>
            <p:nvPr/>
          </p:nvSpPr>
          <p:spPr>
            <a:xfrm>
              <a:off x="911746" y="2055249"/>
              <a:ext cx="21328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서버 설정하기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828DB0E-48FA-4FCE-AC8F-9E16343B3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963" y="1563638"/>
            <a:ext cx="2615996" cy="24457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16023F8-ADEF-4392-B12F-E60998522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7" y="1563638"/>
            <a:ext cx="1933886" cy="13681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31C66B8-3B45-4A53-939E-D23572E79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4" y="1635647"/>
            <a:ext cx="2419691" cy="29523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D3E56E-B779-433E-A523-6BBE55380E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0562" y="1634528"/>
            <a:ext cx="2419692" cy="295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grpSp>
        <p:nvGrpSpPr>
          <p:cNvPr id="25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직사각형 28"/>
            <p:cNvSpPr/>
            <p:nvPr/>
          </p:nvSpPr>
          <p:spPr>
            <a:xfrm>
              <a:off x="911746" y="2055249"/>
              <a:ext cx="151659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기억합시다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41117" y="1410156"/>
            <a:ext cx="7963331" cy="2961794"/>
            <a:chOff x="641117" y="1410156"/>
            <a:chExt cx="4074899" cy="2300647"/>
          </a:xfrm>
        </p:grpSpPr>
        <p:grpSp>
          <p:nvGrpSpPr>
            <p:cNvPr id="31" name="그룹 52"/>
            <p:cNvGrpSpPr/>
            <p:nvPr/>
          </p:nvGrpSpPr>
          <p:grpSpPr>
            <a:xfrm>
              <a:off x="643211" y="1410156"/>
              <a:ext cx="4072805" cy="409829"/>
              <a:chOff x="1049186" y="1449928"/>
              <a:chExt cx="11971129" cy="690655"/>
            </a:xfrm>
          </p:grpSpPr>
          <p:sp>
            <p:nvSpPr>
              <p:cNvPr id="87" name="직사각형 86"/>
              <p:cNvSpPr/>
              <p:nvPr/>
            </p:nvSpPr>
            <p:spPr>
              <a:xfrm>
                <a:off x="1678231" y="1494521"/>
                <a:ext cx="11342084" cy="60091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8" name="그룹 65"/>
              <p:cNvGrpSpPr/>
              <p:nvPr/>
            </p:nvGrpSpPr>
            <p:grpSpPr>
              <a:xfrm>
                <a:off x="1049186" y="1449928"/>
                <a:ext cx="1271322" cy="690655"/>
                <a:chOff x="977755" y="4888338"/>
                <a:chExt cx="1271322" cy="512276"/>
              </a:xfrm>
            </p:grpSpPr>
            <p:grpSp>
              <p:nvGrpSpPr>
                <p:cNvPr id="90" name="그룹 76"/>
                <p:cNvGrpSpPr>
                  <a:grpSpLocks/>
                </p:cNvGrpSpPr>
                <p:nvPr/>
              </p:nvGrpSpPr>
              <p:grpSpPr bwMode="auto">
                <a:xfrm>
                  <a:off x="977755" y="4888338"/>
                  <a:ext cx="1271322" cy="512276"/>
                  <a:chOff x="827708" y="1950827"/>
                  <a:chExt cx="462223" cy="434439"/>
                </a:xfrm>
              </p:grpSpPr>
              <p:sp>
                <p:nvSpPr>
                  <p:cNvPr id="92" name="모서리가 둥근 직사각형 69"/>
                  <p:cNvSpPr/>
                  <p:nvPr/>
                </p:nvSpPr>
                <p:spPr>
                  <a:xfrm>
                    <a:off x="827708" y="1950826"/>
                    <a:ext cx="462223" cy="434439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3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7C74DE"/>
                      </a:gs>
                      <a:gs pos="0">
                        <a:srgbClr val="5E318F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4" name="자유형 16"/>
                  <p:cNvSpPr/>
                  <p:nvPr/>
                </p:nvSpPr>
                <p:spPr>
                  <a:xfrm>
                    <a:off x="865023" y="1980665"/>
                    <a:ext cx="390001" cy="177833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91" name="TextBox 90"/>
                <p:cNvSpPr txBox="1"/>
                <p:nvPr/>
              </p:nvSpPr>
              <p:spPr bwMode="auto">
                <a:xfrm>
                  <a:off x="1163065" y="4973818"/>
                  <a:ext cx="944252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1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9" name="직사각형 88"/>
              <p:cNvSpPr/>
              <p:nvPr/>
            </p:nvSpPr>
            <p:spPr>
              <a:xfrm>
                <a:off x="2463248" y="1555083"/>
                <a:ext cx="6283559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릴레이션</a:t>
                </a:r>
                <a:r>
                  <a:rPr lang="en-US" altLang="ko-KR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테이블</a:t>
                </a:r>
                <a:r>
                  <a:rPr lang="en-US" altLang="ko-KR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r>
                  <a:rPr lang="ko-KR" altLang="en-US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은 행과 열이 있는 데이터 이다</a:t>
                </a:r>
                <a:r>
                  <a:rPr lang="en-US" altLang="ko-KR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</p:txBody>
          </p:sp>
        </p:grpSp>
        <p:grpSp>
          <p:nvGrpSpPr>
            <p:cNvPr id="36" name="그룹 88"/>
            <p:cNvGrpSpPr/>
            <p:nvPr/>
          </p:nvGrpSpPr>
          <p:grpSpPr>
            <a:xfrm>
              <a:off x="643212" y="1942842"/>
              <a:ext cx="4072804" cy="409606"/>
              <a:chOff x="1049187" y="2349884"/>
              <a:chExt cx="11971129" cy="690279"/>
            </a:xfrm>
          </p:grpSpPr>
          <p:sp>
            <p:nvSpPr>
              <p:cNvPr id="79" name="직사각형 78"/>
              <p:cNvSpPr/>
              <p:nvPr/>
            </p:nvSpPr>
            <p:spPr>
              <a:xfrm>
                <a:off x="1678229" y="2392267"/>
                <a:ext cx="11342087" cy="6009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0" name="그룹 90"/>
              <p:cNvGrpSpPr/>
              <p:nvPr/>
            </p:nvGrpSpPr>
            <p:grpSpPr>
              <a:xfrm>
                <a:off x="1049187" y="2349884"/>
                <a:ext cx="1271321" cy="690279"/>
                <a:chOff x="977756" y="5443670"/>
                <a:chExt cx="1271321" cy="511997"/>
              </a:xfrm>
            </p:grpSpPr>
            <p:grpSp>
              <p:nvGrpSpPr>
                <p:cNvPr id="82" name="그룹 73"/>
                <p:cNvGrpSpPr>
                  <a:grpSpLocks/>
                </p:cNvGrpSpPr>
                <p:nvPr/>
              </p:nvGrpSpPr>
              <p:grpSpPr bwMode="auto">
                <a:xfrm>
                  <a:off x="977756" y="5443670"/>
                  <a:ext cx="1271321" cy="511997"/>
                  <a:chOff x="827708" y="1950957"/>
                  <a:chExt cx="462223" cy="434822"/>
                </a:xfrm>
              </p:grpSpPr>
              <p:sp>
                <p:nvSpPr>
                  <p:cNvPr id="84" name="모서리가 둥근 직사각형 69"/>
                  <p:cNvSpPr/>
                  <p:nvPr/>
                </p:nvSpPr>
                <p:spPr>
                  <a:xfrm>
                    <a:off x="827708" y="1950957"/>
                    <a:ext cx="462223" cy="434822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5" name="모서리가 둥근 직사각형 70"/>
                  <p:cNvSpPr/>
                  <p:nvPr/>
                </p:nvSpPr>
                <p:spPr>
                  <a:xfrm>
                    <a:off x="851734" y="1969339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0473EE"/>
                      </a:gs>
                      <a:gs pos="0">
                        <a:srgbClr val="0B44B5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6" name="자유형 22"/>
                  <p:cNvSpPr/>
                  <p:nvPr/>
                </p:nvSpPr>
                <p:spPr>
                  <a:xfrm>
                    <a:off x="865023" y="1980821"/>
                    <a:ext cx="390001" cy="177990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83" name="TextBox 82"/>
                <p:cNvSpPr txBox="1"/>
                <p:nvPr/>
              </p:nvSpPr>
              <p:spPr bwMode="auto">
                <a:xfrm>
                  <a:off x="1163063" y="5529007"/>
                  <a:ext cx="944251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2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1" name="직사각형 80"/>
              <p:cNvSpPr/>
              <p:nvPr/>
            </p:nvSpPr>
            <p:spPr>
              <a:xfrm>
                <a:off x="2463247" y="2458648"/>
                <a:ext cx="10317170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스키마는 데이터베이스 구조와 제약조건에 관한 전반적인 명세를 기술한 정보이다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7" name="그룹 97"/>
            <p:cNvGrpSpPr/>
            <p:nvPr/>
          </p:nvGrpSpPr>
          <p:grpSpPr>
            <a:xfrm>
              <a:off x="641117" y="2462386"/>
              <a:ext cx="4074899" cy="409746"/>
              <a:chOff x="1043031" y="3230975"/>
              <a:chExt cx="11977284" cy="690514"/>
            </a:xfrm>
          </p:grpSpPr>
          <p:sp>
            <p:nvSpPr>
              <p:cNvPr id="71" name="직사각형 70"/>
              <p:cNvSpPr/>
              <p:nvPr/>
            </p:nvSpPr>
            <p:spPr>
              <a:xfrm>
                <a:off x="1678231" y="3278160"/>
                <a:ext cx="11342084" cy="60091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72" name="그룹 99"/>
              <p:cNvGrpSpPr/>
              <p:nvPr/>
            </p:nvGrpSpPr>
            <p:grpSpPr>
              <a:xfrm>
                <a:off x="1043031" y="3230975"/>
                <a:ext cx="1272307" cy="690514"/>
                <a:chOff x="971600" y="6000903"/>
                <a:chExt cx="1272307" cy="512171"/>
              </a:xfrm>
            </p:grpSpPr>
            <p:grpSp>
              <p:nvGrpSpPr>
                <p:cNvPr id="74" name="그룹 77"/>
                <p:cNvGrpSpPr>
                  <a:grpSpLocks/>
                </p:cNvGrpSpPr>
                <p:nvPr/>
              </p:nvGrpSpPr>
              <p:grpSpPr bwMode="auto">
                <a:xfrm>
                  <a:off x="971600" y="6000903"/>
                  <a:ext cx="1272307" cy="512171"/>
                  <a:chOff x="827584" y="1950740"/>
                  <a:chExt cx="462580" cy="434534"/>
                </a:xfrm>
              </p:grpSpPr>
              <p:sp>
                <p:nvSpPr>
                  <p:cNvPr id="76" name="모서리가 둥근 직사각형 69"/>
                  <p:cNvSpPr/>
                  <p:nvPr/>
                </p:nvSpPr>
                <p:spPr>
                  <a:xfrm>
                    <a:off x="827708" y="1951235"/>
                    <a:ext cx="462223" cy="434387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7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2FB0C1"/>
                      </a:gs>
                      <a:gs pos="0">
                        <a:srgbClr val="2A87C6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8" name="자유형 28"/>
                  <p:cNvSpPr/>
                  <p:nvPr/>
                </p:nvSpPr>
                <p:spPr>
                  <a:xfrm>
                    <a:off x="865023" y="1981069"/>
                    <a:ext cx="390001" cy="177812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5" name="TextBox 74"/>
                <p:cNvSpPr txBox="1"/>
                <p:nvPr/>
              </p:nvSpPr>
              <p:spPr bwMode="auto">
                <a:xfrm>
                  <a:off x="1157400" y="6086331"/>
                  <a:ext cx="944252" cy="341315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3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3" name="직사각형 72"/>
              <p:cNvSpPr/>
              <p:nvPr/>
            </p:nvSpPr>
            <p:spPr>
              <a:xfrm>
                <a:off x="2463250" y="3331568"/>
                <a:ext cx="10196617" cy="443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 dirty="0" err="1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기본키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 </a:t>
                </a:r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테이블 내 중복허용 안함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/ </a:t>
                </a:r>
                <a:r>
                  <a:rPr lang="ko-KR" altLang="en-US" sz="1600" kern="0" dirty="0" err="1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외래키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 </a:t>
                </a:r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다른 테이블의 기본키를 참조하는 속성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endPara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8" name="그룹 106"/>
            <p:cNvGrpSpPr/>
            <p:nvPr/>
          </p:nvGrpSpPr>
          <p:grpSpPr>
            <a:xfrm>
              <a:off x="643212" y="2988529"/>
              <a:ext cx="4072804" cy="409606"/>
              <a:chOff x="1049187" y="4115184"/>
              <a:chExt cx="11971129" cy="690279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1678229" y="4168452"/>
                <a:ext cx="11342087" cy="6009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64" name="그룹 108"/>
              <p:cNvGrpSpPr/>
              <p:nvPr/>
            </p:nvGrpSpPr>
            <p:grpSpPr>
              <a:xfrm>
                <a:off x="1049187" y="4115184"/>
                <a:ext cx="1271321" cy="690279"/>
                <a:chOff x="977756" y="5443670"/>
                <a:chExt cx="1271321" cy="511997"/>
              </a:xfrm>
            </p:grpSpPr>
            <p:grpSp>
              <p:nvGrpSpPr>
                <p:cNvPr id="66" name="그룹 73"/>
                <p:cNvGrpSpPr>
                  <a:grpSpLocks/>
                </p:cNvGrpSpPr>
                <p:nvPr/>
              </p:nvGrpSpPr>
              <p:grpSpPr bwMode="auto">
                <a:xfrm>
                  <a:off x="977756" y="5443670"/>
                  <a:ext cx="1271321" cy="511997"/>
                  <a:chOff x="827708" y="1950957"/>
                  <a:chExt cx="462223" cy="434822"/>
                </a:xfrm>
              </p:grpSpPr>
              <p:sp>
                <p:nvSpPr>
                  <p:cNvPr id="68" name="모서리가 둥근 직사각형 69"/>
                  <p:cNvSpPr/>
                  <p:nvPr/>
                </p:nvSpPr>
                <p:spPr>
                  <a:xfrm>
                    <a:off x="827708" y="1950957"/>
                    <a:ext cx="462223" cy="434822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9" name="모서리가 둥근 직사각형 70"/>
                  <p:cNvSpPr/>
                  <p:nvPr/>
                </p:nvSpPr>
                <p:spPr>
                  <a:xfrm>
                    <a:off x="851734" y="1969339"/>
                    <a:ext cx="413586" cy="393346"/>
                  </a:xfrm>
                  <a:prstGeom prst="round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0" name="자유형 22"/>
                  <p:cNvSpPr/>
                  <p:nvPr/>
                </p:nvSpPr>
                <p:spPr>
                  <a:xfrm>
                    <a:off x="865023" y="1980821"/>
                    <a:ext cx="390001" cy="177990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67" name="TextBox 66"/>
                <p:cNvSpPr txBox="1"/>
                <p:nvPr/>
              </p:nvSpPr>
              <p:spPr bwMode="auto">
                <a:xfrm>
                  <a:off x="1163065" y="5529007"/>
                  <a:ext cx="944251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4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5" name="직사각형 64"/>
              <p:cNvSpPr/>
              <p:nvPr/>
            </p:nvSpPr>
            <p:spPr>
              <a:xfrm>
                <a:off x="2463247" y="4235135"/>
                <a:ext cx="7373334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무결성 제약조건 </a:t>
                </a:r>
                <a:r>
                  <a:rPr lang="en-US" altLang="ko-KR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도메인</a:t>
                </a:r>
                <a:r>
                  <a:rPr lang="en-US" altLang="ko-KR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개체</a:t>
                </a:r>
                <a:r>
                  <a:rPr lang="en-US" altLang="ko-KR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참조</a:t>
                </a:r>
                <a:r>
                  <a:rPr lang="en-US" altLang="ko-KR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r>
                  <a:rPr lang="ko-KR" altLang="en-US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에 대해서 기억한다</a:t>
                </a:r>
                <a:r>
                  <a:rPr lang="en-US" altLang="ko-KR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endParaRPr lang="ko-KR" altLang="en-US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2" name="자유형 28"/>
            <p:cNvSpPr/>
            <p:nvPr/>
          </p:nvSpPr>
          <p:spPr bwMode="auto">
            <a:xfrm>
              <a:off x="676151" y="3543134"/>
              <a:ext cx="364946" cy="167669"/>
            </a:xfrm>
            <a:prstGeom prst="roundRect">
              <a:avLst/>
            </a:pr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spcBef>
                  <a:spcPts val="300"/>
                </a:spcBef>
                <a:defRPr/>
              </a:pPr>
              <a:endParaRPr lang="ko-KR" altLang="en-US" sz="16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506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4029"/>
            <a:ext cx="6980962" cy="58350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STS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6" name="그룹 9"/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4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" name="직사각형 48"/>
            <p:cNvSpPr/>
            <p:nvPr/>
          </p:nvSpPr>
          <p:spPr>
            <a:xfrm>
              <a:off x="911746" y="2055249"/>
              <a:ext cx="21328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서버 설정하기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828DB0E-48FA-4FCE-AC8F-9E16343B3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963" y="1563638"/>
            <a:ext cx="2615996" cy="24457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16023F8-ADEF-4392-B12F-E60998522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7" y="1563638"/>
            <a:ext cx="1933886" cy="13681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31C66B8-3B45-4A53-939E-D23572E79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4" y="1635647"/>
            <a:ext cx="2419691" cy="29523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D3E56E-B779-433E-A523-6BBE55380E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0562" y="1634528"/>
            <a:ext cx="2419692" cy="295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629A160-6012-4BBF-A95D-7E521AA83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28" y="1320564"/>
            <a:ext cx="5786011" cy="35185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1D6D9B-FE1D-41C7-8495-285F110E9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499" y="2931790"/>
            <a:ext cx="5478245" cy="1726022"/>
          </a:xfrm>
          <a:prstGeom prst="rect">
            <a:avLst/>
          </a:prstGeom>
        </p:spPr>
      </p:pic>
      <p:grpSp>
        <p:nvGrpSpPr>
          <p:cNvPr id="6" name="그룹 9">
            <a:extLst>
              <a:ext uri="{FF2B5EF4-FFF2-40B4-BE49-F238E27FC236}">
                <a16:creationId xmlns:a16="http://schemas.microsoft.com/office/drawing/2014/main" id="{8410F778-217F-426B-A3DC-73CA3AB9A4C7}"/>
              </a:ext>
            </a:extLst>
          </p:cNvPr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7" name="Picture 26" descr="그림2">
              <a:extLst>
                <a:ext uri="{FF2B5EF4-FFF2-40B4-BE49-F238E27FC236}">
                  <a16:creationId xmlns:a16="http://schemas.microsoft.com/office/drawing/2014/main" id="{85299776-5EB1-4E1A-BA1B-B18F59CE35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645B160-F3EB-41E3-86FD-AA4333485EA8}"/>
                </a:ext>
              </a:extLst>
            </p:cNvPr>
            <p:cNvSpPr/>
            <p:nvPr/>
          </p:nvSpPr>
          <p:spPr>
            <a:xfrm>
              <a:off x="911746" y="2055249"/>
              <a:ext cx="34907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서버 설정하기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포트 설정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9" name="화살표: 왼쪽으로 구부러짐 8">
            <a:extLst>
              <a:ext uri="{FF2B5EF4-FFF2-40B4-BE49-F238E27FC236}">
                <a16:creationId xmlns:a16="http://schemas.microsoft.com/office/drawing/2014/main" id="{F4059066-E372-472B-A3A8-819836DFCD6B}"/>
              </a:ext>
            </a:extLst>
          </p:cNvPr>
          <p:cNvSpPr/>
          <p:nvPr/>
        </p:nvSpPr>
        <p:spPr bwMode="auto">
          <a:xfrm rot="19812395">
            <a:off x="6156176" y="1923678"/>
            <a:ext cx="576064" cy="936104"/>
          </a:xfrm>
          <a:prstGeom prst="curvedLeftArrow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C7BEE0F9-9D1B-4BDA-9F00-23644461B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44029"/>
            <a:ext cx="6980962" cy="58350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STS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133849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3FD5DB0-238A-4FC4-B0D8-FBE5DFF12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19622"/>
            <a:ext cx="6156176" cy="34563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13DE3D-D660-4482-B6CD-192AAD8A4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2956767"/>
            <a:ext cx="2600325" cy="1724025"/>
          </a:xfrm>
          <a:prstGeom prst="rect">
            <a:avLst/>
          </a:prstGeom>
        </p:spPr>
      </p:pic>
      <p:grpSp>
        <p:nvGrpSpPr>
          <p:cNvPr id="6" name="그룹 9">
            <a:extLst>
              <a:ext uri="{FF2B5EF4-FFF2-40B4-BE49-F238E27FC236}">
                <a16:creationId xmlns:a16="http://schemas.microsoft.com/office/drawing/2014/main" id="{22BC0E15-BD9C-4280-B624-C40229C07CE7}"/>
              </a:ext>
            </a:extLst>
          </p:cNvPr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7" name="Picture 26" descr="그림2">
              <a:extLst>
                <a:ext uri="{FF2B5EF4-FFF2-40B4-BE49-F238E27FC236}">
                  <a16:creationId xmlns:a16="http://schemas.microsoft.com/office/drawing/2014/main" id="{F6573190-9C3E-402A-82E3-AE10C883EC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69D9EC2-81D3-49D3-8544-3477E7606C43}"/>
                </a:ext>
              </a:extLst>
            </p:cNvPr>
            <p:cNvSpPr/>
            <p:nvPr/>
          </p:nvSpPr>
          <p:spPr>
            <a:xfrm>
              <a:off x="911746" y="2055249"/>
              <a:ext cx="34907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서버 설정하기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루트 설정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77DC5D9-C4A3-4B00-A3A5-45A6C5684706}"/>
              </a:ext>
            </a:extLst>
          </p:cNvPr>
          <p:cNvSpPr/>
          <p:nvPr/>
        </p:nvSpPr>
        <p:spPr bwMode="auto">
          <a:xfrm>
            <a:off x="5508104" y="2211710"/>
            <a:ext cx="1440160" cy="288032"/>
          </a:xfrm>
          <a:prstGeom prst="rect">
            <a:avLst/>
          </a:prstGeom>
          <a:noFill/>
          <a:ln w="57150" cap="flat" cmpd="sng" algn="ctr">
            <a:solidFill>
              <a:srgbClr val="0B6C9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0" name="화살표: 왼쪽으로 구부러짐 9">
            <a:extLst>
              <a:ext uri="{FF2B5EF4-FFF2-40B4-BE49-F238E27FC236}">
                <a16:creationId xmlns:a16="http://schemas.microsoft.com/office/drawing/2014/main" id="{6EC2D52C-3AAB-49FB-9FD5-8CE5434D56DD}"/>
              </a:ext>
            </a:extLst>
          </p:cNvPr>
          <p:cNvSpPr/>
          <p:nvPr/>
        </p:nvSpPr>
        <p:spPr bwMode="auto">
          <a:xfrm rot="19812395">
            <a:off x="7358779" y="1939413"/>
            <a:ext cx="576064" cy="936104"/>
          </a:xfrm>
          <a:prstGeom prst="curvedLeftArrow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11C41572-D1FE-4F4B-9836-4EF38EE4C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44029"/>
            <a:ext cx="6980962" cy="58350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STS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6176752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225830F-BA07-4940-AE1A-3B13D87E9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353367"/>
            <a:ext cx="4572000" cy="27479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173C43F-A2A3-4C7E-8760-3CFA0BF25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274" y="2001439"/>
            <a:ext cx="4684762" cy="2815712"/>
          </a:xfrm>
          <a:prstGeom prst="rect">
            <a:avLst/>
          </a:prstGeom>
        </p:spPr>
      </p:pic>
      <p:grpSp>
        <p:nvGrpSpPr>
          <p:cNvPr id="6" name="그룹 9">
            <a:extLst>
              <a:ext uri="{FF2B5EF4-FFF2-40B4-BE49-F238E27FC236}">
                <a16:creationId xmlns:a16="http://schemas.microsoft.com/office/drawing/2014/main" id="{5E897C5C-5995-401F-AE48-F410A7E134CD}"/>
              </a:ext>
            </a:extLst>
          </p:cNvPr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7" name="Picture 26" descr="그림2">
              <a:extLst>
                <a:ext uri="{FF2B5EF4-FFF2-40B4-BE49-F238E27FC236}">
                  <a16:creationId xmlns:a16="http://schemas.microsoft.com/office/drawing/2014/main" id="{38CE51F6-8FFE-4DCC-9F79-7E4BF8C4AD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FC6D28E-4F6A-4012-8F1A-BE9E9608B785}"/>
                </a:ext>
              </a:extLst>
            </p:cNvPr>
            <p:cNvSpPr/>
            <p:nvPr/>
          </p:nvSpPr>
          <p:spPr>
            <a:xfrm>
              <a:off x="911746" y="2055249"/>
              <a:ext cx="503247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설정하기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루트 설정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9" name="Rectangle 11">
            <a:extLst>
              <a:ext uri="{FF2B5EF4-FFF2-40B4-BE49-F238E27FC236}">
                <a16:creationId xmlns:a16="http://schemas.microsoft.com/office/drawing/2014/main" id="{0E0B9FE3-B889-4F4C-8A35-44F463811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44029"/>
            <a:ext cx="6980962" cy="58350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STS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8774089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9">
            <a:extLst>
              <a:ext uri="{FF2B5EF4-FFF2-40B4-BE49-F238E27FC236}">
                <a16:creationId xmlns:a16="http://schemas.microsoft.com/office/drawing/2014/main" id="{5E897C5C-5995-401F-AE48-F410A7E134CD}"/>
              </a:ext>
            </a:extLst>
          </p:cNvPr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7" name="Picture 26" descr="그림2">
              <a:extLst>
                <a:ext uri="{FF2B5EF4-FFF2-40B4-BE49-F238E27FC236}">
                  <a16:creationId xmlns:a16="http://schemas.microsoft.com/office/drawing/2014/main" id="{38CE51F6-8FFE-4DCC-9F79-7E4BF8C4AD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FC6D28E-4F6A-4012-8F1A-BE9E9608B785}"/>
                </a:ext>
              </a:extLst>
            </p:cNvPr>
            <p:cNvSpPr/>
            <p:nvPr/>
          </p:nvSpPr>
          <p:spPr>
            <a:xfrm>
              <a:off x="911746" y="2055249"/>
              <a:ext cx="311885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연동설정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9" name="Rectangle 11">
            <a:extLst>
              <a:ext uri="{FF2B5EF4-FFF2-40B4-BE49-F238E27FC236}">
                <a16:creationId xmlns:a16="http://schemas.microsoft.com/office/drawing/2014/main" id="{0E0B9FE3-B889-4F4C-8A35-44F463811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44029"/>
            <a:ext cx="6980962" cy="58350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STS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48FDAA-48D3-4416-8B38-8F2335566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560" y="2279154"/>
            <a:ext cx="1752600" cy="16192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828E5A6-79D3-468A-BC80-309206B4E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8" y="2643758"/>
            <a:ext cx="4724400" cy="1143000"/>
          </a:xfrm>
          <a:prstGeom prst="rect">
            <a:avLst/>
          </a:prstGeom>
        </p:spPr>
      </p:pic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3248B5E1-FCDC-42A9-97B8-368B74A844EE}"/>
              </a:ext>
            </a:extLst>
          </p:cNvPr>
          <p:cNvSpPr/>
          <p:nvPr/>
        </p:nvSpPr>
        <p:spPr bwMode="auto">
          <a:xfrm>
            <a:off x="3347864" y="1539270"/>
            <a:ext cx="3384376" cy="936104"/>
          </a:xfrm>
          <a:prstGeom prst="wedgeRoundRectCallou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4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하단의 정보를 변경 및</a:t>
            </a:r>
            <a:endParaRPr kumimoji="1" lang="en-US" altLang="ko-KR" sz="1400" b="0" i="0" u="none" strike="noStrike" cap="none" normalizeH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4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제공된 쿼리를 활용하여 테이블</a:t>
            </a:r>
            <a:endParaRPr lang="en-US" altLang="ko-KR" sz="1400" b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4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생성 필수</a:t>
            </a:r>
            <a:r>
              <a:rPr kumimoji="1" lang="en-US" altLang="ko-KR" sz="14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!</a:t>
            </a:r>
            <a:r>
              <a:rPr kumimoji="1" lang="ko-KR" altLang="en-US" sz="14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 </a:t>
            </a:r>
            <a:endParaRPr kumimoji="1" lang="ko-KR" altLang="en-US" sz="14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1359913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10AFEC-823D-40DC-B105-24A511DE1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740" y="1779662"/>
            <a:ext cx="6228184" cy="3087883"/>
          </a:xfrm>
          <a:prstGeom prst="rect">
            <a:avLst/>
          </a:prstGeom>
        </p:spPr>
      </p:pic>
      <p:grpSp>
        <p:nvGrpSpPr>
          <p:cNvPr id="5" name="그룹 9">
            <a:extLst>
              <a:ext uri="{FF2B5EF4-FFF2-40B4-BE49-F238E27FC236}">
                <a16:creationId xmlns:a16="http://schemas.microsoft.com/office/drawing/2014/main" id="{AF09BFE1-3049-4EAF-B7AA-4D6D21949B9C}"/>
              </a:ext>
            </a:extLst>
          </p:cNvPr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6" name="Picture 26" descr="그림2">
              <a:extLst>
                <a:ext uri="{FF2B5EF4-FFF2-40B4-BE49-F238E27FC236}">
                  <a16:creationId xmlns:a16="http://schemas.microsoft.com/office/drawing/2014/main" id="{91CBA8F5-5068-4040-9A77-FE5804F231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D40238D-1FAB-434C-8C75-519EF28F06A9}"/>
                </a:ext>
              </a:extLst>
            </p:cNvPr>
            <p:cNvSpPr/>
            <p:nvPr/>
          </p:nvSpPr>
          <p:spPr>
            <a:xfrm>
              <a:off x="911746" y="2055249"/>
              <a:ext cx="157714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실행하기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2E62E54-8D8C-410A-A73F-A1DE42CC4D65}"/>
              </a:ext>
            </a:extLst>
          </p:cNvPr>
          <p:cNvSpPr txBox="1"/>
          <p:nvPr/>
        </p:nvSpPr>
        <p:spPr>
          <a:xfrm>
            <a:off x="539552" y="1365907"/>
            <a:ext cx="24593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>
                <a:latin typeface="돋움" pitchFamily="50" charset="-127"/>
                <a:ea typeface="돋움" pitchFamily="50" charset="-127"/>
              </a:rPr>
              <a:t>서버 우클릭 후 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publish and start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F2DD6023-548F-4D9C-98AD-06FF3F145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44029"/>
            <a:ext cx="6980962" cy="58350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STS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6646651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211C2F2-59E6-4F83-805A-CE7D4AD56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19" y="1995686"/>
            <a:ext cx="4133850" cy="685800"/>
          </a:xfrm>
          <a:prstGeom prst="rect">
            <a:avLst/>
          </a:prstGeom>
        </p:spPr>
      </p:pic>
      <p:grpSp>
        <p:nvGrpSpPr>
          <p:cNvPr id="6" name="그룹 9">
            <a:extLst>
              <a:ext uri="{FF2B5EF4-FFF2-40B4-BE49-F238E27FC236}">
                <a16:creationId xmlns:a16="http://schemas.microsoft.com/office/drawing/2014/main" id="{31339F9F-A7A8-422B-8FCB-C387CF85A2B5}"/>
              </a:ext>
            </a:extLst>
          </p:cNvPr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7" name="Picture 26" descr="그림2">
              <a:extLst>
                <a:ext uri="{FF2B5EF4-FFF2-40B4-BE49-F238E27FC236}">
                  <a16:creationId xmlns:a16="http://schemas.microsoft.com/office/drawing/2014/main" id="{B69EA61E-A963-449B-8568-2998D7D73A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5D8E0B3-0827-44F6-B088-E775CE0945C1}"/>
                </a:ext>
              </a:extLst>
            </p:cNvPr>
            <p:cNvSpPr/>
            <p:nvPr/>
          </p:nvSpPr>
          <p:spPr>
            <a:xfrm>
              <a:off x="911746" y="2055249"/>
              <a:ext cx="301047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6. expression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적용하기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9053B03-07D5-4C50-8A8C-E082A99CD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269" y="3075806"/>
            <a:ext cx="4143375" cy="1466850"/>
          </a:xfrm>
          <a:prstGeom prst="rect">
            <a:avLst/>
          </a:prstGeom>
        </p:spPr>
      </p:pic>
      <p:sp>
        <p:nvSpPr>
          <p:cNvPr id="10" name="화살표: 왼쪽으로 구부러짐 9">
            <a:extLst>
              <a:ext uri="{FF2B5EF4-FFF2-40B4-BE49-F238E27FC236}">
                <a16:creationId xmlns:a16="http://schemas.microsoft.com/office/drawing/2014/main" id="{8A2A0252-A1F2-4062-817B-06FC8E735104}"/>
              </a:ext>
            </a:extLst>
          </p:cNvPr>
          <p:cNvSpPr/>
          <p:nvPr/>
        </p:nvSpPr>
        <p:spPr bwMode="auto">
          <a:xfrm rot="19812395">
            <a:off x="5054524" y="2058451"/>
            <a:ext cx="576064" cy="936104"/>
          </a:xfrm>
          <a:prstGeom prst="curvedLeftArrow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981BF91E-95A1-4262-A6D1-31D80924B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44029"/>
            <a:ext cx="6980962" cy="58350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STS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8022176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MVC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아키텍쳐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5" name="그룹 9">
            <a:extLst>
              <a:ext uri="{FF2B5EF4-FFF2-40B4-BE49-F238E27FC236}">
                <a16:creationId xmlns:a16="http://schemas.microsoft.com/office/drawing/2014/main" id="{2C128F0C-2953-487A-BFC0-FDAA3092FD1C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07" name="Picture 26" descr="그림2">
              <a:extLst>
                <a:ext uri="{FF2B5EF4-FFF2-40B4-BE49-F238E27FC236}">
                  <a16:creationId xmlns:a16="http://schemas.microsoft.com/office/drawing/2014/main" id="{A83DECF6-8AAC-4C47-AE06-AF7ABFD370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0B37D91-A2E3-433E-AF1E-547036B9BF2E}"/>
                </a:ext>
              </a:extLst>
            </p:cNvPr>
            <p:cNvSpPr/>
            <p:nvPr/>
          </p:nvSpPr>
          <p:spPr>
            <a:xfrm>
              <a:off x="911746" y="2055249"/>
              <a:ext cx="202257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MVC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패턴 개념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E7B29C1-4877-42F3-BB1F-A61A4AA8C3EB}"/>
              </a:ext>
            </a:extLst>
          </p:cNvPr>
          <p:cNvSpPr txBox="1"/>
          <p:nvPr/>
        </p:nvSpPr>
        <p:spPr>
          <a:xfrm>
            <a:off x="395536" y="1339203"/>
            <a:ext cx="3744416" cy="40785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r>
              <a:rPr lang="ko-KR" altLang="en-US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</a:t>
            </a:r>
            <a:r>
              <a:rPr lang="en-US" altLang="ko-KR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</a:t>
            </a:r>
            <a:r>
              <a:rPr lang="ko-KR" altLang="en-US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아키텍쳐 </a:t>
            </a:r>
            <a:r>
              <a:rPr lang="en-US" altLang="ko-KR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컨트롤러 역할</a:t>
            </a:r>
            <a:r>
              <a:rPr lang="en-US" altLang="ko-KR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JSP→ </a:t>
            </a:r>
            <a:r>
              <a:rPr lang="ko-KR" altLang="en-US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서블릿</a:t>
            </a:r>
            <a:r>
              <a:rPr lang="en-US" altLang="ko-KR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64D2AE-5092-41F1-8DA2-C490D2671C61}"/>
              </a:ext>
            </a:extLst>
          </p:cNvPr>
          <p:cNvSpPr txBox="1"/>
          <p:nvPr/>
        </p:nvSpPr>
        <p:spPr>
          <a:xfrm>
            <a:off x="2882306" y="2289336"/>
            <a:ext cx="1422928" cy="9177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&lt;&lt;Contrller&gt;&gt;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>
                <a:solidFill>
                  <a:prstClr val="black"/>
                </a:solidFill>
              </a:rPr>
              <a:t>서블릿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1095CF-A951-4EB6-91B0-2B26A55F5FE5}"/>
              </a:ext>
            </a:extLst>
          </p:cNvPr>
          <p:cNvSpPr txBox="1"/>
          <p:nvPr/>
        </p:nvSpPr>
        <p:spPr>
          <a:xfrm>
            <a:off x="2882306" y="3778918"/>
            <a:ext cx="1422928" cy="9177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&lt;&lt;VIEW&gt;&gt;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JSP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5A27C6-2AC0-473D-8B22-6F7F3BCBE7CF}"/>
              </a:ext>
            </a:extLst>
          </p:cNvPr>
          <p:cNvSpPr txBox="1"/>
          <p:nvPr/>
        </p:nvSpPr>
        <p:spPr>
          <a:xfrm>
            <a:off x="5454259" y="2295934"/>
            <a:ext cx="1422928" cy="9177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lvl="0" algn="ctr">
              <a:defRPr/>
            </a:pPr>
            <a:r>
              <a:rPr lang="en-US" altLang="ko-KR" sz="1400" kern="0">
                <a:solidFill>
                  <a:prstClr val="black"/>
                </a:solidFill>
              </a:rPr>
              <a:t>&lt;&lt;Model&gt;&gt;</a:t>
            </a:r>
          </a:p>
          <a:p>
            <a:pPr lvl="0" algn="ctr">
              <a:defRPr/>
            </a:pPr>
            <a:r>
              <a:rPr lang="ko-KR" altLang="en-US" sz="1400" kern="0">
                <a:solidFill>
                  <a:prstClr val="black"/>
                </a:solidFill>
              </a:rPr>
              <a:t>모델 객체</a:t>
            </a:r>
            <a:endParaRPr lang="en-US" altLang="ko-KR" sz="1400" kern="0">
              <a:solidFill>
                <a:prstClr val="black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BA972F-7F46-4A0F-B455-EF49BDEE5CBE}"/>
              </a:ext>
            </a:extLst>
          </p:cNvPr>
          <p:cNvSpPr txBox="1"/>
          <p:nvPr/>
        </p:nvSpPr>
        <p:spPr>
          <a:xfrm>
            <a:off x="310353" y="2268247"/>
            <a:ext cx="1422928" cy="9177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사용자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C9C8F36-C36D-4F42-AE25-E3F393C3903B}"/>
              </a:ext>
            </a:extLst>
          </p:cNvPr>
          <p:cNvCxnSpPr>
            <a:cxnSpLocks/>
          </p:cNvCxnSpPr>
          <p:nvPr/>
        </p:nvCxnSpPr>
        <p:spPr bwMode="auto">
          <a:xfrm>
            <a:off x="1733281" y="2528098"/>
            <a:ext cx="1149025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6567FB2-FD0E-4905-9C60-B38B08684934}"/>
              </a:ext>
            </a:extLst>
          </p:cNvPr>
          <p:cNvSpPr txBox="1"/>
          <p:nvPr/>
        </p:nvSpPr>
        <p:spPr>
          <a:xfrm>
            <a:off x="1917188" y="2241033"/>
            <a:ext cx="745717" cy="307777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0"/>
              <a:t>1. </a:t>
            </a:r>
            <a:r>
              <a:rPr lang="ko-KR" altLang="en-US" sz="1400" b="0"/>
              <a:t>요청</a:t>
            </a:r>
            <a:endParaRPr lang="ko-KR" altLang="en-US" sz="1400" b="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5248566-B7C4-4C7F-8840-C99E1D1B56F3}"/>
              </a:ext>
            </a:extLst>
          </p:cNvPr>
          <p:cNvCxnSpPr>
            <a:cxnSpLocks/>
          </p:cNvCxnSpPr>
          <p:nvPr/>
        </p:nvCxnSpPr>
        <p:spPr bwMode="auto">
          <a:xfrm>
            <a:off x="4305234" y="2528098"/>
            <a:ext cx="1149025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EA000C1-1CE1-4CD5-98B3-91810FAF7E7F}"/>
              </a:ext>
            </a:extLst>
          </p:cNvPr>
          <p:cNvSpPr txBox="1"/>
          <p:nvPr/>
        </p:nvSpPr>
        <p:spPr>
          <a:xfrm>
            <a:off x="4457766" y="2224971"/>
            <a:ext cx="745717" cy="307777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0"/>
              <a:t>2. </a:t>
            </a:r>
            <a:r>
              <a:rPr lang="ko-KR" altLang="en-US" sz="1400" b="0"/>
              <a:t>호출</a:t>
            </a:r>
            <a:endParaRPr lang="ko-KR" altLang="en-US" sz="1400" b="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8C264BF-5E46-4C11-B1C2-3D575F9DA064}"/>
              </a:ext>
            </a:extLst>
          </p:cNvPr>
          <p:cNvCxnSpPr>
            <a:cxnSpLocks/>
          </p:cNvCxnSpPr>
          <p:nvPr/>
        </p:nvCxnSpPr>
        <p:spPr bwMode="auto">
          <a:xfrm flipH="1">
            <a:off x="4305234" y="2955288"/>
            <a:ext cx="1149025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DCD4FF9-C007-4757-AAF6-2CB66F980317}"/>
              </a:ext>
            </a:extLst>
          </p:cNvPr>
          <p:cNvCxnSpPr>
            <a:cxnSpLocks/>
          </p:cNvCxnSpPr>
          <p:nvPr/>
        </p:nvCxnSpPr>
        <p:spPr bwMode="auto">
          <a:xfrm flipH="1">
            <a:off x="1733280" y="2955288"/>
            <a:ext cx="1149025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491C1A6-5CF8-41A4-B1D0-3A3D92ED9E68}"/>
              </a:ext>
            </a:extLst>
          </p:cNvPr>
          <p:cNvSpPr txBox="1"/>
          <p:nvPr/>
        </p:nvSpPr>
        <p:spPr>
          <a:xfrm>
            <a:off x="4494603" y="303212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/>
              <a:t>결과</a:t>
            </a:r>
            <a:endParaRPr lang="ko-KR" altLang="en-US" sz="1400" b="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FE3BE02-3490-47BF-A3CD-92817253F767}"/>
              </a:ext>
            </a:extLst>
          </p:cNvPr>
          <p:cNvSpPr txBox="1"/>
          <p:nvPr/>
        </p:nvSpPr>
        <p:spPr>
          <a:xfrm>
            <a:off x="1922650" y="3001360"/>
            <a:ext cx="745717" cy="307777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0"/>
              <a:t>6. </a:t>
            </a:r>
            <a:r>
              <a:rPr lang="ko-KR" altLang="en-US" sz="1400" b="0"/>
              <a:t>응답</a:t>
            </a:r>
            <a:endParaRPr lang="ko-KR" altLang="en-US" sz="1400" b="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8DF1516-8898-4605-A51B-03F9BD9FCDB0}"/>
              </a:ext>
            </a:extLst>
          </p:cNvPr>
          <p:cNvCxnSpPr>
            <a:cxnSpLocks/>
          </p:cNvCxnSpPr>
          <p:nvPr/>
        </p:nvCxnSpPr>
        <p:spPr bwMode="auto">
          <a:xfrm>
            <a:off x="3900811" y="3186010"/>
            <a:ext cx="0" cy="599506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3A5F894-2E3A-4D60-A0EC-08B4C99C0D96}"/>
              </a:ext>
            </a:extLst>
          </p:cNvPr>
          <p:cNvSpPr txBox="1"/>
          <p:nvPr/>
        </p:nvSpPr>
        <p:spPr>
          <a:xfrm>
            <a:off x="4045722" y="3410083"/>
            <a:ext cx="873595" cy="30777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/>
              <a:t>4. </a:t>
            </a:r>
            <a:r>
              <a:rPr lang="ko-KR" altLang="en-US" sz="1400" b="0"/>
              <a:t>전달</a:t>
            </a:r>
            <a:endParaRPr lang="ko-KR" altLang="en-US" sz="1400" b="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D287B26-A7DD-44C2-8087-B4276773970F}"/>
              </a:ext>
            </a:extLst>
          </p:cNvPr>
          <p:cNvSpPr txBox="1"/>
          <p:nvPr/>
        </p:nvSpPr>
        <p:spPr>
          <a:xfrm>
            <a:off x="2226708" y="3440611"/>
            <a:ext cx="1010764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/>
              <a:t>결과화면</a:t>
            </a:r>
            <a:endParaRPr lang="ko-KR" altLang="en-US" sz="1400" b="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19AB1215-7CFF-4B1F-9BF2-7A1E46CCB7EB}"/>
              </a:ext>
            </a:extLst>
          </p:cNvPr>
          <p:cNvCxnSpPr>
            <a:cxnSpLocks/>
          </p:cNvCxnSpPr>
          <p:nvPr/>
        </p:nvCxnSpPr>
        <p:spPr bwMode="auto">
          <a:xfrm flipV="1">
            <a:off x="3237472" y="3213697"/>
            <a:ext cx="0" cy="565221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95D42BEA-4A5B-47CC-B880-21164285E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0747" y="2139702"/>
            <a:ext cx="809725" cy="1145927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DC22DED-47EA-4E57-9AA5-85B00C07F342}"/>
              </a:ext>
            </a:extLst>
          </p:cNvPr>
          <p:cNvCxnSpPr>
            <a:cxnSpLocks/>
          </p:cNvCxnSpPr>
          <p:nvPr/>
        </p:nvCxnSpPr>
        <p:spPr bwMode="auto">
          <a:xfrm>
            <a:off x="6867110" y="2507360"/>
            <a:ext cx="1149025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37A1F44-AC26-448C-B4B0-39275E0D8AAF}"/>
              </a:ext>
            </a:extLst>
          </p:cNvPr>
          <p:cNvSpPr txBox="1"/>
          <p:nvPr/>
        </p:nvSpPr>
        <p:spPr>
          <a:xfrm>
            <a:off x="7019642" y="2204233"/>
            <a:ext cx="710451" cy="307777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0"/>
              <a:t>3. SQL</a:t>
            </a:r>
            <a:endParaRPr lang="ko-KR" altLang="en-US" sz="1400" b="0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5B2BB4D-DACB-43AD-905A-77D7F40636B4}"/>
              </a:ext>
            </a:extLst>
          </p:cNvPr>
          <p:cNvCxnSpPr>
            <a:cxnSpLocks/>
          </p:cNvCxnSpPr>
          <p:nvPr/>
        </p:nvCxnSpPr>
        <p:spPr bwMode="auto">
          <a:xfrm flipH="1">
            <a:off x="6867110" y="2934550"/>
            <a:ext cx="1149025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EF6C077-881B-4708-BD48-688D4F34ACD8}"/>
              </a:ext>
            </a:extLst>
          </p:cNvPr>
          <p:cNvSpPr txBox="1"/>
          <p:nvPr/>
        </p:nvSpPr>
        <p:spPr>
          <a:xfrm>
            <a:off x="7056479" y="301138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/>
              <a:t>결과</a:t>
            </a:r>
            <a:endParaRPr lang="ko-KR" altLang="en-US" sz="1400" b="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47BA1E4-18CC-47D2-BC70-B00C04E3BA9A}"/>
              </a:ext>
            </a:extLst>
          </p:cNvPr>
          <p:cNvSpPr txBox="1"/>
          <p:nvPr/>
        </p:nvSpPr>
        <p:spPr>
          <a:xfrm>
            <a:off x="5444182" y="3778917"/>
            <a:ext cx="1422928" cy="9177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&lt;&lt;VO&gt;&gt;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>
                <a:solidFill>
                  <a:prstClr val="black"/>
                </a:solidFill>
              </a:rPr>
              <a:t>값 객체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3027B4D-52D8-49F5-BEB8-1983BF15CC24}"/>
              </a:ext>
            </a:extLst>
          </p:cNvPr>
          <p:cNvCxnSpPr>
            <a:cxnSpLocks/>
          </p:cNvCxnSpPr>
          <p:nvPr/>
        </p:nvCxnSpPr>
        <p:spPr bwMode="auto">
          <a:xfrm flipV="1">
            <a:off x="4342801" y="4120617"/>
            <a:ext cx="1111458" cy="1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866495B-7E84-441E-AB3E-5CD8244E1DA5}"/>
              </a:ext>
            </a:extLst>
          </p:cNvPr>
          <p:cNvSpPr txBox="1"/>
          <p:nvPr/>
        </p:nvSpPr>
        <p:spPr>
          <a:xfrm>
            <a:off x="4466997" y="3751783"/>
            <a:ext cx="807971" cy="30777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/>
              <a:t>5. </a:t>
            </a:r>
            <a:r>
              <a:rPr lang="ko-KR" altLang="en-US" sz="1400" b="0"/>
              <a:t>참조</a:t>
            </a:r>
            <a:endParaRPr lang="ko-KR" altLang="en-US" sz="1400" b="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DDC486E-0D7C-472E-9C95-89D5E9440892}"/>
              </a:ext>
            </a:extLst>
          </p:cNvPr>
          <p:cNvCxnSpPr>
            <a:cxnSpLocks/>
          </p:cNvCxnSpPr>
          <p:nvPr/>
        </p:nvCxnSpPr>
        <p:spPr bwMode="auto">
          <a:xfrm>
            <a:off x="6165723" y="3196554"/>
            <a:ext cx="0" cy="599506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F25B964-FE2D-4806-84AA-B56DEE4455EE}"/>
              </a:ext>
            </a:extLst>
          </p:cNvPr>
          <p:cNvSpPr txBox="1"/>
          <p:nvPr/>
        </p:nvSpPr>
        <p:spPr>
          <a:xfrm>
            <a:off x="6305471" y="3385185"/>
            <a:ext cx="1879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/>
              <a:t>생성</a:t>
            </a:r>
            <a:r>
              <a:rPr lang="en-US" altLang="ko-KR" sz="1400" b="0"/>
              <a:t>/</a:t>
            </a:r>
            <a:r>
              <a:rPr lang="ko-KR" altLang="en-US" sz="1400" b="0"/>
              <a:t>참조</a:t>
            </a:r>
            <a:endParaRPr lang="ko-KR" alt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229692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MVC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아키텍쳐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5" name="그룹 9">
            <a:extLst>
              <a:ext uri="{FF2B5EF4-FFF2-40B4-BE49-F238E27FC236}">
                <a16:creationId xmlns:a16="http://schemas.microsoft.com/office/drawing/2014/main" id="{2C128F0C-2953-487A-BFC0-FDAA3092FD1C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07" name="Picture 26" descr="그림2">
              <a:extLst>
                <a:ext uri="{FF2B5EF4-FFF2-40B4-BE49-F238E27FC236}">
                  <a16:creationId xmlns:a16="http://schemas.microsoft.com/office/drawing/2014/main" id="{A83DECF6-8AAC-4C47-AE06-AF7ABFD370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0B37D91-A2E3-433E-AF1E-547036B9BF2E}"/>
                </a:ext>
              </a:extLst>
            </p:cNvPr>
            <p:cNvSpPr/>
            <p:nvPr/>
          </p:nvSpPr>
          <p:spPr>
            <a:xfrm>
              <a:off x="911746" y="2055249"/>
              <a:ext cx="202257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MVC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패턴 흐름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E7B29C1-4877-42F3-BB1F-A61A4AA8C3EB}"/>
              </a:ext>
            </a:extLst>
          </p:cNvPr>
          <p:cNvSpPr txBox="1"/>
          <p:nvPr/>
        </p:nvSpPr>
        <p:spPr>
          <a:xfrm>
            <a:off x="395536" y="1339203"/>
            <a:ext cx="3744416" cy="40785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r>
              <a:rPr lang="en-US" altLang="ko-KR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요청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64D2AE-5092-41F1-8DA2-C490D2671C61}"/>
              </a:ext>
            </a:extLst>
          </p:cNvPr>
          <p:cNvSpPr txBox="1"/>
          <p:nvPr/>
        </p:nvSpPr>
        <p:spPr>
          <a:xfrm>
            <a:off x="2882306" y="1857288"/>
            <a:ext cx="1422928" cy="9177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&lt;&lt;Contrller&gt;&gt;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>
                <a:solidFill>
                  <a:prstClr val="black"/>
                </a:solidFill>
              </a:rPr>
              <a:t>서블릿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1095CF-A951-4EB6-91B0-2B26A55F5FE5}"/>
              </a:ext>
            </a:extLst>
          </p:cNvPr>
          <p:cNvSpPr txBox="1"/>
          <p:nvPr/>
        </p:nvSpPr>
        <p:spPr>
          <a:xfrm>
            <a:off x="2882306" y="3346871"/>
            <a:ext cx="1422928" cy="7013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&lt;&lt;VIEW&gt;&gt;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JSP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5A27C6-2AC0-473D-8B22-6F7F3BCBE7CF}"/>
              </a:ext>
            </a:extLst>
          </p:cNvPr>
          <p:cNvSpPr txBox="1"/>
          <p:nvPr/>
        </p:nvSpPr>
        <p:spPr>
          <a:xfrm>
            <a:off x="5454259" y="1863886"/>
            <a:ext cx="1422928" cy="9177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lvl="0" algn="ctr">
              <a:defRPr/>
            </a:pPr>
            <a:r>
              <a:rPr lang="en-US" altLang="ko-KR" sz="1400" kern="0">
                <a:solidFill>
                  <a:prstClr val="black"/>
                </a:solidFill>
              </a:rPr>
              <a:t>&lt;&lt;Model&gt;&gt;</a:t>
            </a:r>
          </a:p>
          <a:p>
            <a:pPr lvl="0" algn="ctr">
              <a:defRPr/>
            </a:pPr>
            <a:r>
              <a:rPr lang="ko-KR" altLang="en-US" sz="1400" kern="0">
                <a:solidFill>
                  <a:prstClr val="black"/>
                </a:solidFill>
              </a:rPr>
              <a:t>모델 객체</a:t>
            </a:r>
            <a:endParaRPr lang="en-US" altLang="ko-KR" sz="1400" kern="0">
              <a:solidFill>
                <a:prstClr val="black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BA972F-7F46-4A0F-B455-EF49BDEE5CBE}"/>
              </a:ext>
            </a:extLst>
          </p:cNvPr>
          <p:cNvSpPr txBox="1"/>
          <p:nvPr/>
        </p:nvSpPr>
        <p:spPr>
          <a:xfrm>
            <a:off x="310353" y="1836199"/>
            <a:ext cx="1422928" cy="9177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사용자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C9C8F36-C36D-4F42-AE25-E3F393C3903B}"/>
              </a:ext>
            </a:extLst>
          </p:cNvPr>
          <p:cNvCxnSpPr>
            <a:cxnSpLocks/>
          </p:cNvCxnSpPr>
          <p:nvPr/>
        </p:nvCxnSpPr>
        <p:spPr bwMode="auto">
          <a:xfrm>
            <a:off x="1733281" y="2096050"/>
            <a:ext cx="1149025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6567FB2-FD0E-4905-9C60-B38B08684934}"/>
              </a:ext>
            </a:extLst>
          </p:cNvPr>
          <p:cNvSpPr txBox="1"/>
          <p:nvPr/>
        </p:nvSpPr>
        <p:spPr>
          <a:xfrm>
            <a:off x="1917188" y="1808985"/>
            <a:ext cx="745717" cy="307777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0"/>
              <a:t>1. </a:t>
            </a:r>
            <a:r>
              <a:rPr lang="ko-KR" altLang="en-US" sz="1400" b="0"/>
              <a:t>요청</a:t>
            </a:r>
            <a:endParaRPr lang="ko-KR" altLang="en-US" sz="1400" b="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5248566-B7C4-4C7F-8840-C99E1D1B56F3}"/>
              </a:ext>
            </a:extLst>
          </p:cNvPr>
          <p:cNvCxnSpPr>
            <a:cxnSpLocks/>
          </p:cNvCxnSpPr>
          <p:nvPr/>
        </p:nvCxnSpPr>
        <p:spPr bwMode="auto">
          <a:xfrm>
            <a:off x="4305234" y="2096050"/>
            <a:ext cx="1149025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EA000C1-1CE1-4CD5-98B3-91810FAF7E7F}"/>
              </a:ext>
            </a:extLst>
          </p:cNvPr>
          <p:cNvSpPr txBox="1"/>
          <p:nvPr/>
        </p:nvSpPr>
        <p:spPr>
          <a:xfrm>
            <a:off x="4457766" y="1792923"/>
            <a:ext cx="745717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b="0"/>
              <a:t>2. </a:t>
            </a:r>
            <a:r>
              <a:rPr lang="ko-KR" altLang="en-US" sz="1400" b="0"/>
              <a:t>호출</a:t>
            </a:r>
            <a:endParaRPr lang="ko-KR" altLang="en-US" sz="1400" b="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8C264BF-5E46-4C11-B1C2-3D575F9DA064}"/>
              </a:ext>
            </a:extLst>
          </p:cNvPr>
          <p:cNvCxnSpPr>
            <a:cxnSpLocks/>
          </p:cNvCxnSpPr>
          <p:nvPr/>
        </p:nvCxnSpPr>
        <p:spPr bwMode="auto">
          <a:xfrm flipH="1">
            <a:off x="4305234" y="2523240"/>
            <a:ext cx="1149025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DCD4FF9-C007-4757-AAF6-2CB66F980317}"/>
              </a:ext>
            </a:extLst>
          </p:cNvPr>
          <p:cNvCxnSpPr>
            <a:cxnSpLocks/>
          </p:cNvCxnSpPr>
          <p:nvPr/>
        </p:nvCxnSpPr>
        <p:spPr bwMode="auto">
          <a:xfrm flipH="1">
            <a:off x="1733280" y="2523240"/>
            <a:ext cx="1149025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491C1A6-5CF8-41A4-B1D0-3A3D92ED9E68}"/>
              </a:ext>
            </a:extLst>
          </p:cNvPr>
          <p:cNvSpPr txBox="1"/>
          <p:nvPr/>
        </p:nvSpPr>
        <p:spPr>
          <a:xfrm>
            <a:off x="4494603" y="260007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/>
              <a:t>결과</a:t>
            </a:r>
            <a:endParaRPr lang="ko-KR" altLang="en-US" sz="1400" b="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FE3BE02-3490-47BF-A3CD-92817253F767}"/>
              </a:ext>
            </a:extLst>
          </p:cNvPr>
          <p:cNvSpPr txBox="1"/>
          <p:nvPr/>
        </p:nvSpPr>
        <p:spPr>
          <a:xfrm>
            <a:off x="1922650" y="2569312"/>
            <a:ext cx="745717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b="0"/>
              <a:t>6. </a:t>
            </a:r>
            <a:r>
              <a:rPr lang="ko-KR" altLang="en-US" sz="1400" b="0"/>
              <a:t>응답</a:t>
            </a:r>
            <a:endParaRPr lang="ko-KR" altLang="en-US" sz="1400" b="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8DF1516-8898-4605-A51B-03F9BD9FCDB0}"/>
              </a:ext>
            </a:extLst>
          </p:cNvPr>
          <p:cNvCxnSpPr>
            <a:cxnSpLocks/>
          </p:cNvCxnSpPr>
          <p:nvPr/>
        </p:nvCxnSpPr>
        <p:spPr bwMode="auto">
          <a:xfrm>
            <a:off x="3900811" y="2753962"/>
            <a:ext cx="0" cy="599506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3A5F894-2E3A-4D60-A0EC-08B4C99C0D96}"/>
              </a:ext>
            </a:extLst>
          </p:cNvPr>
          <p:cNvSpPr txBox="1"/>
          <p:nvPr/>
        </p:nvSpPr>
        <p:spPr>
          <a:xfrm>
            <a:off x="4045722" y="2978035"/>
            <a:ext cx="873595" cy="30777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/>
              <a:t>4. </a:t>
            </a:r>
            <a:r>
              <a:rPr lang="ko-KR" altLang="en-US" sz="1400" b="0"/>
              <a:t>전달</a:t>
            </a:r>
            <a:endParaRPr lang="ko-KR" altLang="en-US" sz="1400" b="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D287B26-A7DD-44C2-8087-B4276773970F}"/>
              </a:ext>
            </a:extLst>
          </p:cNvPr>
          <p:cNvSpPr txBox="1"/>
          <p:nvPr/>
        </p:nvSpPr>
        <p:spPr>
          <a:xfrm>
            <a:off x="2226708" y="3008563"/>
            <a:ext cx="1010764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/>
              <a:t>결과화면</a:t>
            </a:r>
            <a:endParaRPr lang="ko-KR" altLang="en-US" sz="1400" b="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19AB1215-7CFF-4B1F-9BF2-7A1E46CCB7EB}"/>
              </a:ext>
            </a:extLst>
          </p:cNvPr>
          <p:cNvCxnSpPr>
            <a:cxnSpLocks/>
          </p:cNvCxnSpPr>
          <p:nvPr/>
        </p:nvCxnSpPr>
        <p:spPr bwMode="auto">
          <a:xfrm flipV="1">
            <a:off x="3237472" y="2781649"/>
            <a:ext cx="0" cy="565221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95D42BEA-4A5B-47CC-B880-21164285E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0747" y="1707654"/>
            <a:ext cx="809725" cy="1145927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DC22DED-47EA-4E57-9AA5-85B00C07F342}"/>
              </a:ext>
            </a:extLst>
          </p:cNvPr>
          <p:cNvCxnSpPr>
            <a:cxnSpLocks/>
          </p:cNvCxnSpPr>
          <p:nvPr/>
        </p:nvCxnSpPr>
        <p:spPr bwMode="auto">
          <a:xfrm>
            <a:off x="6867110" y="2075312"/>
            <a:ext cx="1149025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37A1F44-AC26-448C-B4B0-39275E0D8AAF}"/>
              </a:ext>
            </a:extLst>
          </p:cNvPr>
          <p:cNvSpPr txBox="1"/>
          <p:nvPr/>
        </p:nvSpPr>
        <p:spPr>
          <a:xfrm>
            <a:off x="7019642" y="1772185"/>
            <a:ext cx="710451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b="0"/>
              <a:t>3. SQL</a:t>
            </a:r>
            <a:endParaRPr lang="ko-KR" altLang="en-US" sz="1400" b="0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5B2BB4D-DACB-43AD-905A-77D7F40636B4}"/>
              </a:ext>
            </a:extLst>
          </p:cNvPr>
          <p:cNvCxnSpPr>
            <a:cxnSpLocks/>
          </p:cNvCxnSpPr>
          <p:nvPr/>
        </p:nvCxnSpPr>
        <p:spPr bwMode="auto">
          <a:xfrm flipH="1">
            <a:off x="6867110" y="2502502"/>
            <a:ext cx="1149025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EF6C077-881B-4708-BD48-688D4F34ACD8}"/>
              </a:ext>
            </a:extLst>
          </p:cNvPr>
          <p:cNvSpPr txBox="1"/>
          <p:nvPr/>
        </p:nvSpPr>
        <p:spPr>
          <a:xfrm>
            <a:off x="7056479" y="257933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/>
              <a:t>결과</a:t>
            </a:r>
            <a:endParaRPr lang="ko-KR" altLang="en-US" sz="1400" b="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47BA1E4-18CC-47D2-BC70-B00C04E3BA9A}"/>
              </a:ext>
            </a:extLst>
          </p:cNvPr>
          <p:cNvSpPr txBox="1"/>
          <p:nvPr/>
        </p:nvSpPr>
        <p:spPr>
          <a:xfrm>
            <a:off x="5444182" y="3346870"/>
            <a:ext cx="1422928" cy="7013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&lt;&lt;VO&gt;&gt;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>
                <a:solidFill>
                  <a:prstClr val="black"/>
                </a:solidFill>
              </a:rPr>
              <a:t>값 객체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3027B4D-52D8-49F5-BEB8-1983BF15CC24}"/>
              </a:ext>
            </a:extLst>
          </p:cNvPr>
          <p:cNvCxnSpPr>
            <a:cxnSpLocks/>
          </p:cNvCxnSpPr>
          <p:nvPr/>
        </p:nvCxnSpPr>
        <p:spPr bwMode="auto">
          <a:xfrm flipV="1">
            <a:off x="4342801" y="3688569"/>
            <a:ext cx="1111458" cy="1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866495B-7E84-441E-AB3E-5CD8244E1DA5}"/>
              </a:ext>
            </a:extLst>
          </p:cNvPr>
          <p:cNvSpPr txBox="1"/>
          <p:nvPr/>
        </p:nvSpPr>
        <p:spPr>
          <a:xfrm>
            <a:off x="4466997" y="3319735"/>
            <a:ext cx="807971" cy="30777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/>
              <a:t>5. </a:t>
            </a:r>
            <a:r>
              <a:rPr lang="ko-KR" altLang="en-US" sz="1400" b="0"/>
              <a:t>참조</a:t>
            </a:r>
            <a:endParaRPr lang="ko-KR" altLang="en-US" sz="1400" b="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DDC486E-0D7C-472E-9C95-89D5E9440892}"/>
              </a:ext>
            </a:extLst>
          </p:cNvPr>
          <p:cNvCxnSpPr>
            <a:cxnSpLocks/>
          </p:cNvCxnSpPr>
          <p:nvPr/>
        </p:nvCxnSpPr>
        <p:spPr bwMode="auto">
          <a:xfrm>
            <a:off x="6165723" y="2764506"/>
            <a:ext cx="0" cy="599506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F25B964-FE2D-4806-84AA-B56DEE4455EE}"/>
              </a:ext>
            </a:extLst>
          </p:cNvPr>
          <p:cNvSpPr txBox="1"/>
          <p:nvPr/>
        </p:nvSpPr>
        <p:spPr>
          <a:xfrm>
            <a:off x="6305471" y="2953137"/>
            <a:ext cx="1879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/>
              <a:t>생성</a:t>
            </a:r>
            <a:r>
              <a:rPr lang="en-US" altLang="ko-KR" sz="1400" b="0"/>
              <a:t>/</a:t>
            </a:r>
            <a:r>
              <a:rPr lang="ko-KR" altLang="en-US" sz="1400" b="0"/>
              <a:t>참조</a:t>
            </a:r>
            <a:endParaRPr lang="ko-KR" altLang="en-US" sz="1400" b="0" dirty="0"/>
          </a:p>
        </p:txBody>
      </p:sp>
      <p:grpSp>
        <p:nvGrpSpPr>
          <p:cNvPr id="44" name="그룹 52">
            <a:extLst>
              <a:ext uri="{FF2B5EF4-FFF2-40B4-BE49-F238E27FC236}">
                <a16:creationId xmlns:a16="http://schemas.microsoft.com/office/drawing/2014/main" id="{B7A2E538-132D-449E-B4C2-DF63E9AA4692}"/>
              </a:ext>
            </a:extLst>
          </p:cNvPr>
          <p:cNvGrpSpPr/>
          <p:nvPr/>
        </p:nvGrpSpPr>
        <p:grpSpPr>
          <a:xfrm>
            <a:off x="202894" y="4116668"/>
            <a:ext cx="7810690" cy="356579"/>
            <a:chOff x="1151820" y="1494521"/>
            <a:chExt cx="22957834" cy="600917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8A36A7B-B75B-472A-8A56-C25F842FEBB4}"/>
                </a:ext>
              </a:extLst>
            </p:cNvPr>
            <p:cNvSpPr/>
            <p:nvPr/>
          </p:nvSpPr>
          <p:spPr>
            <a:xfrm>
              <a:off x="1678231" y="1494521"/>
              <a:ext cx="22063910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자유형 16">
              <a:extLst>
                <a:ext uri="{FF2B5EF4-FFF2-40B4-BE49-F238E27FC236}">
                  <a16:creationId xmlns:a16="http://schemas.microsoft.com/office/drawing/2014/main" id="{E5D78F5A-2D47-45C4-B5AE-22CDDDEF2A8A}"/>
                </a:ext>
              </a:extLst>
            </p:cNvPr>
            <p:cNvSpPr/>
            <p:nvPr/>
          </p:nvSpPr>
          <p:spPr bwMode="auto">
            <a:xfrm>
              <a:off x="1151820" y="1497363"/>
              <a:ext cx="1072680" cy="282712"/>
            </a:xfrm>
            <a:prstGeom prst="roundRect">
              <a:avLst/>
            </a:pr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4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B3CC4EC-9DCC-4104-A45E-9D02235DD9B3}"/>
                </a:ext>
              </a:extLst>
            </p:cNvPr>
            <p:cNvSpPr/>
            <p:nvPr/>
          </p:nvSpPr>
          <p:spPr>
            <a:xfrm>
              <a:off x="2463249" y="1555083"/>
              <a:ext cx="21646405" cy="5186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웹브라우저가 웹 애플리케이션을 요청하면  웹 서버가  요청을 받아 서블릿 컨테이너 </a:t>
              </a:r>
              <a:r>
                <a:rPr lang="en-US" altLang="ko-KR" sz="14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</a:t>
              </a:r>
              <a:r>
                <a:rPr lang="en-US" altLang="ko-KR" sz="14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14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톰캣</a:t>
              </a:r>
              <a:r>
                <a:rPr lang="en-US" altLang="ko-KR" sz="14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r>
                <a:rPr lang="ko-KR" altLang="en-US" sz="14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실행</a:t>
              </a:r>
              <a:endPara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3" name="그룹 52">
            <a:extLst>
              <a:ext uri="{FF2B5EF4-FFF2-40B4-BE49-F238E27FC236}">
                <a16:creationId xmlns:a16="http://schemas.microsoft.com/office/drawing/2014/main" id="{1143D7A0-0A44-4AC1-BA45-BDD85A9B31D8}"/>
              </a:ext>
            </a:extLst>
          </p:cNvPr>
          <p:cNvGrpSpPr/>
          <p:nvPr/>
        </p:nvGrpSpPr>
        <p:grpSpPr>
          <a:xfrm>
            <a:off x="179513" y="4519427"/>
            <a:ext cx="7685655" cy="356579"/>
            <a:chOff x="1151820" y="1494521"/>
            <a:chExt cx="22590321" cy="600917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2997564-B596-45E0-BE40-5589C3C0F44D}"/>
                </a:ext>
              </a:extLst>
            </p:cNvPr>
            <p:cNvSpPr/>
            <p:nvPr/>
          </p:nvSpPr>
          <p:spPr>
            <a:xfrm>
              <a:off x="1678231" y="1494521"/>
              <a:ext cx="22063910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자유형 16">
              <a:extLst>
                <a:ext uri="{FF2B5EF4-FFF2-40B4-BE49-F238E27FC236}">
                  <a16:creationId xmlns:a16="http://schemas.microsoft.com/office/drawing/2014/main" id="{31A04753-FFCE-4CC0-9ADA-8035AF7E268B}"/>
                </a:ext>
              </a:extLst>
            </p:cNvPr>
            <p:cNvSpPr/>
            <p:nvPr/>
          </p:nvSpPr>
          <p:spPr bwMode="auto">
            <a:xfrm>
              <a:off x="1151820" y="1497363"/>
              <a:ext cx="1072680" cy="282712"/>
            </a:xfrm>
            <a:prstGeom prst="roundRect">
              <a:avLst/>
            </a:pr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4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42D8466C-1F25-4AE9-95D7-CA3C15371A7F}"/>
                </a:ext>
              </a:extLst>
            </p:cNvPr>
            <p:cNvSpPr/>
            <p:nvPr/>
          </p:nvSpPr>
          <p:spPr>
            <a:xfrm>
              <a:off x="2463249" y="1555083"/>
              <a:ext cx="15982964" cy="5186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서블릿 컨테이너는 </a:t>
              </a:r>
              <a:r>
                <a:rPr lang="en-US" altLang="ko-KR" sz="14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URL</a:t>
              </a:r>
              <a:r>
                <a:rPr lang="ko-KR" altLang="en-US" sz="14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확인하여 요청을 처리할 서블릿을 찾아서 실행</a:t>
              </a:r>
              <a:endPara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124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MVC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아키텍쳐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5" name="그룹 9">
            <a:extLst>
              <a:ext uri="{FF2B5EF4-FFF2-40B4-BE49-F238E27FC236}">
                <a16:creationId xmlns:a16="http://schemas.microsoft.com/office/drawing/2014/main" id="{2C128F0C-2953-487A-BFC0-FDAA3092FD1C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07" name="Picture 26" descr="그림2">
              <a:extLst>
                <a:ext uri="{FF2B5EF4-FFF2-40B4-BE49-F238E27FC236}">
                  <a16:creationId xmlns:a16="http://schemas.microsoft.com/office/drawing/2014/main" id="{A83DECF6-8AAC-4C47-AE06-AF7ABFD370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0B37D91-A2E3-433E-AF1E-547036B9BF2E}"/>
                </a:ext>
              </a:extLst>
            </p:cNvPr>
            <p:cNvSpPr/>
            <p:nvPr/>
          </p:nvSpPr>
          <p:spPr>
            <a:xfrm>
              <a:off x="911746" y="2055249"/>
              <a:ext cx="202257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MVC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패턴 흐름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E7B29C1-4877-42F3-BB1F-A61A4AA8C3EB}"/>
              </a:ext>
            </a:extLst>
          </p:cNvPr>
          <p:cNvSpPr txBox="1"/>
          <p:nvPr/>
        </p:nvSpPr>
        <p:spPr>
          <a:xfrm>
            <a:off x="395536" y="1339203"/>
            <a:ext cx="3744416" cy="40785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r>
              <a:rPr lang="en-US" altLang="ko-KR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호출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64D2AE-5092-41F1-8DA2-C490D2671C61}"/>
              </a:ext>
            </a:extLst>
          </p:cNvPr>
          <p:cNvSpPr txBox="1"/>
          <p:nvPr/>
        </p:nvSpPr>
        <p:spPr>
          <a:xfrm>
            <a:off x="2882306" y="1857288"/>
            <a:ext cx="1422928" cy="9177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&lt;&lt;Contrller&gt;&gt;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>
                <a:solidFill>
                  <a:prstClr val="black"/>
                </a:solidFill>
              </a:rPr>
              <a:t>서블릿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1095CF-A951-4EB6-91B0-2B26A55F5FE5}"/>
              </a:ext>
            </a:extLst>
          </p:cNvPr>
          <p:cNvSpPr txBox="1"/>
          <p:nvPr/>
        </p:nvSpPr>
        <p:spPr>
          <a:xfrm>
            <a:off x="2882306" y="3346871"/>
            <a:ext cx="1422928" cy="7013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&lt;&lt;VIEW&gt;&gt;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JSP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5A27C6-2AC0-473D-8B22-6F7F3BCBE7CF}"/>
              </a:ext>
            </a:extLst>
          </p:cNvPr>
          <p:cNvSpPr txBox="1"/>
          <p:nvPr/>
        </p:nvSpPr>
        <p:spPr>
          <a:xfrm>
            <a:off x="5454259" y="1863886"/>
            <a:ext cx="1422928" cy="9177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lvl="0" algn="ctr">
              <a:defRPr/>
            </a:pPr>
            <a:r>
              <a:rPr lang="en-US" altLang="ko-KR" sz="1400" kern="0">
                <a:solidFill>
                  <a:prstClr val="black"/>
                </a:solidFill>
              </a:rPr>
              <a:t>&lt;&lt;Model&gt;&gt;</a:t>
            </a:r>
          </a:p>
          <a:p>
            <a:pPr lvl="0" algn="ctr">
              <a:defRPr/>
            </a:pPr>
            <a:r>
              <a:rPr lang="ko-KR" altLang="en-US" sz="1400" kern="0">
                <a:solidFill>
                  <a:prstClr val="black"/>
                </a:solidFill>
              </a:rPr>
              <a:t>모델 객체</a:t>
            </a:r>
            <a:endParaRPr lang="en-US" altLang="ko-KR" sz="1400" kern="0">
              <a:solidFill>
                <a:prstClr val="black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BA972F-7F46-4A0F-B455-EF49BDEE5CBE}"/>
              </a:ext>
            </a:extLst>
          </p:cNvPr>
          <p:cNvSpPr txBox="1"/>
          <p:nvPr/>
        </p:nvSpPr>
        <p:spPr>
          <a:xfrm>
            <a:off x="310353" y="1836199"/>
            <a:ext cx="1422928" cy="9177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사용자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C9C8F36-C36D-4F42-AE25-E3F393C3903B}"/>
              </a:ext>
            </a:extLst>
          </p:cNvPr>
          <p:cNvCxnSpPr>
            <a:cxnSpLocks/>
          </p:cNvCxnSpPr>
          <p:nvPr/>
        </p:nvCxnSpPr>
        <p:spPr bwMode="auto">
          <a:xfrm>
            <a:off x="1733281" y="2096050"/>
            <a:ext cx="1149025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6567FB2-FD0E-4905-9C60-B38B08684934}"/>
              </a:ext>
            </a:extLst>
          </p:cNvPr>
          <p:cNvSpPr txBox="1"/>
          <p:nvPr/>
        </p:nvSpPr>
        <p:spPr>
          <a:xfrm>
            <a:off x="1917188" y="1808985"/>
            <a:ext cx="745717" cy="307777"/>
          </a:xfrm>
          <a:prstGeom prst="rect">
            <a:avLst/>
          </a:prstGeom>
          <a:solidFill>
            <a:srgbClr val="9FA1A0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0"/>
              <a:t>1. </a:t>
            </a:r>
            <a:r>
              <a:rPr lang="ko-KR" altLang="en-US" sz="1400" b="0"/>
              <a:t>요청</a:t>
            </a:r>
            <a:endParaRPr lang="ko-KR" altLang="en-US" sz="1400" b="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5248566-B7C4-4C7F-8840-C99E1D1B56F3}"/>
              </a:ext>
            </a:extLst>
          </p:cNvPr>
          <p:cNvCxnSpPr>
            <a:cxnSpLocks/>
          </p:cNvCxnSpPr>
          <p:nvPr/>
        </p:nvCxnSpPr>
        <p:spPr bwMode="auto">
          <a:xfrm>
            <a:off x="4305234" y="2096050"/>
            <a:ext cx="1149025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EA000C1-1CE1-4CD5-98B3-91810FAF7E7F}"/>
              </a:ext>
            </a:extLst>
          </p:cNvPr>
          <p:cNvSpPr txBox="1"/>
          <p:nvPr/>
        </p:nvSpPr>
        <p:spPr>
          <a:xfrm>
            <a:off x="4457766" y="1792923"/>
            <a:ext cx="745717" cy="307777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0"/>
              <a:t>2. </a:t>
            </a:r>
            <a:r>
              <a:rPr lang="ko-KR" altLang="en-US" sz="1400" b="0"/>
              <a:t>호출</a:t>
            </a:r>
            <a:endParaRPr lang="ko-KR" altLang="en-US" sz="1400" b="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8C264BF-5E46-4C11-B1C2-3D575F9DA064}"/>
              </a:ext>
            </a:extLst>
          </p:cNvPr>
          <p:cNvCxnSpPr>
            <a:cxnSpLocks/>
          </p:cNvCxnSpPr>
          <p:nvPr/>
        </p:nvCxnSpPr>
        <p:spPr bwMode="auto">
          <a:xfrm flipH="1">
            <a:off x="4305234" y="2523240"/>
            <a:ext cx="1149025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DCD4FF9-C007-4757-AAF6-2CB66F980317}"/>
              </a:ext>
            </a:extLst>
          </p:cNvPr>
          <p:cNvCxnSpPr>
            <a:cxnSpLocks/>
          </p:cNvCxnSpPr>
          <p:nvPr/>
        </p:nvCxnSpPr>
        <p:spPr bwMode="auto">
          <a:xfrm flipH="1">
            <a:off x="1733280" y="2523240"/>
            <a:ext cx="1149025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491C1A6-5CF8-41A4-B1D0-3A3D92ED9E68}"/>
              </a:ext>
            </a:extLst>
          </p:cNvPr>
          <p:cNvSpPr txBox="1"/>
          <p:nvPr/>
        </p:nvSpPr>
        <p:spPr>
          <a:xfrm>
            <a:off x="4494603" y="260007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/>
              <a:t>결과</a:t>
            </a:r>
            <a:endParaRPr lang="ko-KR" altLang="en-US" sz="1400" b="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FE3BE02-3490-47BF-A3CD-92817253F767}"/>
              </a:ext>
            </a:extLst>
          </p:cNvPr>
          <p:cNvSpPr txBox="1"/>
          <p:nvPr/>
        </p:nvSpPr>
        <p:spPr>
          <a:xfrm>
            <a:off x="1922650" y="2569312"/>
            <a:ext cx="745717" cy="307777"/>
          </a:xfrm>
          <a:prstGeom prst="rect">
            <a:avLst/>
          </a:prstGeom>
          <a:solidFill>
            <a:srgbClr val="9FA1A0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0"/>
              <a:t>6. </a:t>
            </a:r>
            <a:r>
              <a:rPr lang="ko-KR" altLang="en-US" sz="1400" b="0"/>
              <a:t>응답</a:t>
            </a:r>
            <a:endParaRPr lang="ko-KR" altLang="en-US" sz="1400" b="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8DF1516-8898-4605-A51B-03F9BD9FCDB0}"/>
              </a:ext>
            </a:extLst>
          </p:cNvPr>
          <p:cNvCxnSpPr>
            <a:cxnSpLocks/>
          </p:cNvCxnSpPr>
          <p:nvPr/>
        </p:nvCxnSpPr>
        <p:spPr bwMode="auto">
          <a:xfrm>
            <a:off x="3900811" y="2753962"/>
            <a:ext cx="0" cy="599506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3A5F894-2E3A-4D60-A0EC-08B4C99C0D96}"/>
              </a:ext>
            </a:extLst>
          </p:cNvPr>
          <p:cNvSpPr txBox="1"/>
          <p:nvPr/>
        </p:nvSpPr>
        <p:spPr>
          <a:xfrm>
            <a:off x="4045722" y="2978035"/>
            <a:ext cx="873595" cy="307776"/>
          </a:xfrm>
          <a:prstGeom prst="rect">
            <a:avLst/>
          </a:prstGeom>
          <a:solidFill>
            <a:srgbClr val="9FA1A0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/>
              <a:t>4. </a:t>
            </a:r>
            <a:r>
              <a:rPr lang="ko-KR" altLang="en-US" sz="1400" b="0"/>
              <a:t>전달</a:t>
            </a:r>
            <a:endParaRPr lang="ko-KR" altLang="en-US" sz="1400" b="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D287B26-A7DD-44C2-8087-B4276773970F}"/>
              </a:ext>
            </a:extLst>
          </p:cNvPr>
          <p:cNvSpPr txBox="1"/>
          <p:nvPr/>
        </p:nvSpPr>
        <p:spPr>
          <a:xfrm>
            <a:off x="2226708" y="3008563"/>
            <a:ext cx="1010764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/>
              <a:t>결과화면</a:t>
            </a:r>
            <a:endParaRPr lang="ko-KR" altLang="en-US" sz="1400" b="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19AB1215-7CFF-4B1F-9BF2-7A1E46CCB7EB}"/>
              </a:ext>
            </a:extLst>
          </p:cNvPr>
          <p:cNvCxnSpPr>
            <a:cxnSpLocks/>
          </p:cNvCxnSpPr>
          <p:nvPr/>
        </p:nvCxnSpPr>
        <p:spPr bwMode="auto">
          <a:xfrm flipV="1">
            <a:off x="3237472" y="2781649"/>
            <a:ext cx="0" cy="565221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95D42BEA-4A5B-47CC-B880-21164285E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0747" y="1707654"/>
            <a:ext cx="809725" cy="1145927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DC22DED-47EA-4E57-9AA5-85B00C07F342}"/>
              </a:ext>
            </a:extLst>
          </p:cNvPr>
          <p:cNvCxnSpPr>
            <a:cxnSpLocks/>
          </p:cNvCxnSpPr>
          <p:nvPr/>
        </p:nvCxnSpPr>
        <p:spPr bwMode="auto">
          <a:xfrm>
            <a:off x="6867110" y="2075312"/>
            <a:ext cx="1149025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37A1F44-AC26-448C-B4B0-39275E0D8AAF}"/>
              </a:ext>
            </a:extLst>
          </p:cNvPr>
          <p:cNvSpPr txBox="1"/>
          <p:nvPr/>
        </p:nvSpPr>
        <p:spPr>
          <a:xfrm>
            <a:off x="7019642" y="1772185"/>
            <a:ext cx="710451" cy="307777"/>
          </a:xfrm>
          <a:prstGeom prst="rect">
            <a:avLst/>
          </a:prstGeom>
          <a:solidFill>
            <a:srgbClr val="9FA1A0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0"/>
              <a:t>3. SQL</a:t>
            </a:r>
            <a:endParaRPr lang="ko-KR" altLang="en-US" sz="1400" b="0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5B2BB4D-DACB-43AD-905A-77D7F40636B4}"/>
              </a:ext>
            </a:extLst>
          </p:cNvPr>
          <p:cNvCxnSpPr>
            <a:cxnSpLocks/>
          </p:cNvCxnSpPr>
          <p:nvPr/>
        </p:nvCxnSpPr>
        <p:spPr bwMode="auto">
          <a:xfrm flipH="1">
            <a:off x="6867110" y="2502502"/>
            <a:ext cx="1149025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EF6C077-881B-4708-BD48-688D4F34ACD8}"/>
              </a:ext>
            </a:extLst>
          </p:cNvPr>
          <p:cNvSpPr txBox="1"/>
          <p:nvPr/>
        </p:nvSpPr>
        <p:spPr>
          <a:xfrm>
            <a:off x="7056479" y="257933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/>
              <a:t>결과</a:t>
            </a:r>
            <a:endParaRPr lang="ko-KR" altLang="en-US" sz="1400" b="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47BA1E4-18CC-47D2-BC70-B00C04E3BA9A}"/>
              </a:ext>
            </a:extLst>
          </p:cNvPr>
          <p:cNvSpPr txBox="1"/>
          <p:nvPr/>
        </p:nvSpPr>
        <p:spPr>
          <a:xfrm>
            <a:off x="5444182" y="3346870"/>
            <a:ext cx="1422928" cy="7013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&lt;&lt;VO&gt;&gt;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>
                <a:solidFill>
                  <a:prstClr val="black"/>
                </a:solidFill>
              </a:rPr>
              <a:t>값 객체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3027B4D-52D8-49F5-BEB8-1983BF15CC24}"/>
              </a:ext>
            </a:extLst>
          </p:cNvPr>
          <p:cNvCxnSpPr>
            <a:cxnSpLocks/>
          </p:cNvCxnSpPr>
          <p:nvPr/>
        </p:nvCxnSpPr>
        <p:spPr bwMode="auto">
          <a:xfrm flipV="1">
            <a:off x="4342801" y="3688569"/>
            <a:ext cx="1111458" cy="1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866495B-7E84-441E-AB3E-5CD8244E1DA5}"/>
              </a:ext>
            </a:extLst>
          </p:cNvPr>
          <p:cNvSpPr txBox="1"/>
          <p:nvPr/>
        </p:nvSpPr>
        <p:spPr>
          <a:xfrm>
            <a:off x="4466997" y="3319735"/>
            <a:ext cx="807971" cy="307776"/>
          </a:xfrm>
          <a:prstGeom prst="rect">
            <a:avLst/>
          </a:prstGeom>
          <a:solidFill>
            <a:srgbClr val="9FA1A0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/>
              <a:t>5. </a:t>
            </a:r>
            <a:r>
              <a:rPr lang="ko-KR" altLang="en-US" sz="1400" b="0"/>
              <a:t>참조</a:t>
            </a:r>
            <a:endParaRPr lang="ko-KR" altLang="en-US" sz="1400" b="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DDC486E-0D7C-472E-9C95-89D5E9440892}"/>
              </a:ext>
            </a:extLst>
          </p:cNvPr>
          <p:cNvCxnSpPr>
            <a:cxnSpLocks/>
          </p:cNvCxnSpPr>
          <p:nvPr/>
        </p:nvCxnSpPr>
        <p:spPr bwMode="auto">
          <a:xfrm>
            <a:off x="6165723" y="2764506"/>
            <a:ext cx="0" cy="599506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F25B964-FE2D-4806-84AA-B56DEE4455EE}"/>
              </a:ext>
            </a:extLst>
          </p:cNvPr>
          <p:cNvSpPr txBox="1"/>
          <p:nvPr/>
        </p:nvSpPr>
        <p:spPr>
          <a:xfrm>
            <a:off x="6305471" y="2953137"/>
            <a:ext cx="1879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/>
              <a:t>생성</a:t>
            </a:r>
            <a:r>
              <a:rPr lang="en-US" altLang="ko-KR" sz="1400" b="0"/>
              <a:t>/</a:t>
            </a:r>
            <a:r>
              <a:rPr lang="ko-KR" altLang="en-US" sz="1400" b="0"/>
              <a:t>참조</a:t>
            </a:r>
            <a:endParaRPr lang="ko-KR" altLang="en-US" sz="1400" b="0" dirty="0"/>
          </a:p>
        </p:txBody>
      </p:sp>
      <p:grpSp>
        <p:nvGrpSpPr>
          <p:cNvPr id="44" name="그룹 52">
            <a:extLst>
              <a:ext uri="{FF2B5EF4-FFF2-40B4-BE49-F238E27FC236}">
                <a16:creationId xmlns:a16="http://schemas.microsoft.com/office/drawing/2014/main" id="{B7A2E538-132D-449E-B4C2-DF63E9AA4692}"/>
              </a:ext>
            </a:extLst>
          </p:cNvPr>
          <p:cNvGrpSpPr/>
          <p:nvPr/>
        </p:nvGrpSpPr>
        <p:grpSpPr>
          <a:xfrm>
            <a:off x="202894" y="4116668"/>
            <a:ext cx="7685655" cy="356579"/>
            <a:chOff x="1151820" y="1494521"/>
            <a:chExt cx="22590321" cy="600917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8A36A7B-B75B-472A-8A56-C25F842FEBB4}"/>
                </a:ext>
              </a:extLst>
            </p:cNvPr>
            <p:cNvSpPr/>
            <p:nvPr/>
          </p:nvSpPr>
          <p:spPr>
            <a:xfrm>
              <a:off x="1678231" y="1494521"/>
              <a:ext cx="22063910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자유형 16">
              <a:extLst>
                <a:ext uri="{FF2B5EF4-FFF2-40B4-BE49-F238E27FC236}">
                  <a16:creationId xmlns:a16="http://schemas.microsoft.com/office/drawing/2014/main" id="{E5D78F5A-2D47-45C4-B5AE-22CDDDEF2A8A}"/>
                </a:ext>
              </a:extLst>
            </p:cNvPr>
            <p:cNvSpPr/>
            <p:nvPr/>
          </p:nvSpPr>
          <p:spPr bwMode="auto">
            <a:xfrm>
              <a:off x="1151820" y="1497363"/>
              <a:ext cx="1072680" cy="282712"/>
            </a:xfrm>
            <a:prstGeom prst="roundRect">
              <a:avLst/>
            </a:pr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4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B3CC4EC-9DCC-4104-A45E-9D02235DD9B3}"/>
                </a:ext>
              </a:extLst>
            </p:cNvPr>
            <p:cNvSpPr/>
            <p:nvPr/>
          </p:nvSpPr>
          <p:spPr>
            <a:xfrm>
              <a:off x="2463249" y="1555083"/>
              <a:ext cx="13792031" cy="5186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서블릿은 실제 업무를 처리하는 모델 자바 객체의 메서드를 호출</a:t>
              </a:r>
              <a:endPara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3" name="그룹 52">
            <a:extLst>
              <a:ext uri="{FF2B5EF4-FFF2-40B4-BE49-F238E27FC236}">
                <a16:creationId xmlns:a16="http://schemas.microsoft.com/office/drawing/2014/main" id="{1143D7A0-0A44-4AC1-BA45-BDD85A9B31D8}"/>
              </a:ext>
            </a:extLst>
          </p:cNvPr>
          <p:cNvGrpSpPr/>
          <p:nvPr/>
        </p:nvGrpSpPr>
        <p:grpSpPr>
          <a:xfrm>
            <a:off x="179513" y="4519427"/>
            <a:ext cx="7685655" cy="356579"/>
            <a:chOff x="1151820" y="1494521"/>
            <a:chExt cx="22590321" cy="600917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2997564-B596-45E0-BE40-5589C3C0F44D}"/>
                </a:ext>
              </a:extLst>
            </p:cNvPr>
            <p:cNvSpPr/>
            <p:nvPr/>
          </p:nvSpPr>
          <p:spPr>
            <a:xfrm>
              <a:off x="1678231" y="1494521"/>
              <a:ext cx="22063910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자유형 16">
              <a:extLst>
                <a:ext uri="{FF2B5EF4-FFF2-40B4-BE49-F238E27FC236}">
                  <a16:creationId xmlns:a16="http://schemas.microsoft.com/office/drawing/2014/main" id="{31A04753-FFCE-4CC0-9ADA-8035AF7E268B}"/>
                </a:ext>
              </a:extLst>
            </p:cNvPr>
            <p:cNvSpPr/>
            <p:nvPr/>
          </p:nvSpPr>
          <p:spPr bwMode="auto">
            <a:xfrm>
              <a:off x="1151820" y="1497363"/>
              <a:ext cx="1072680" cy="282712"/>
            </a:xfrm>
            <a:prstGeom prst="roundRect">
              <a:avLst/>
            </a:pr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4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42D8466C-1F25-4AE9-95D7-CA3C15371A7F}"/>
                </a:ext>
              </a:extLst>
            </p:cNvPr>
            <p:cNvSpPr/>
            <p:nvPr/>
          </p:nvSpPr>
          <p:spPr>
            <a:xfrm>
              <a:off x="2463249" y="1555083"/>
              <a:ext cx="21203505" cy="5186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만약 웹 브라우저가 보낸 데이터를 가공해야하면 </a:t>
              </a:r>
              <a:r>
                <a:rPr lang="en-US" altLang="ko-KR" sz="14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VO(Value Object)</a:t>
              </a:r>
              <a:r>
                <a:rPr lang="ko-KR" altLang="en-US" sz="14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생성하고 인자값으로 넘김</a:t>
              </a:r>
              <a:endPara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320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16A6324-8CF6-49D8-9DAC-55371FA90E17}"/>
              </a:ext>
            </a:extLst>
          </p:cNvPr>
          <p:cNvSpPr txBox="1"/>
          <p:nvPr/>
        </p:nvSpPr>
        <p:spPr>
          <a:xfrm>
            <a:off x="539552" y="165869"/>
            <a:ext cx="7920880" cy="92333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ko-KR" altLang="en-US" sz="1800">
                <a:solidFill>
                  <a:schemeClr val="bg1"/>
                </a:solidFill>
              </a:rPr>
              <a:t>테이블을 생성 한 후 데이터를 삽입하세요 </a:t>
            </a:r>
            <a:r>
              <a:rPr lang="en-US" altLang="ko-KR" sz="1800">
                <a:solidFill>
                  <a:schemeClr val="bg1"/>
                </a:solidFill>
              </a:rPr>
              <a:t>(KOPO_EVENT_INFO_FOREIGN ,KOPO_PRODUCT_VOLUME_FOREIGN)</a:t>
            </a:r>
          </a:p>
          <a:p>
            <a:r>
              <a:rPr lang="en-US" altLang="ko-KR" sz="1800">
                <a:solidFill>
                  <a:schemeClr val="bg1"/>
                </a:solidFill>
              </a:rPr>
              <a:t>* </a:t>
            </a:r>
            <a:r>
              <a:rPr lang="ko-KR" altLang="en-US" sz="1800">
                <a:solidFill>
                  <a:schemeClr val="bg1"/>
                </a:solidFill>
              </a:rPr>
              <a:t>단 행사정보 </a:t>
            </a:r>
            <a:r>
              <a:rPr lang="en-US" altLang="ko-KR" sz="1800">
                <a:solidFill>
                  <a:schemeClr val="bg1"/>
                </a:solidFill>
              </a:rPr>
              <a:t>KOPO_EVENT_INFO_FOREIGN </a:t>
            </a:r>
            <a:r>
              <a:rPr lang="ko-KR" altLang="en-US" sz="1800">
                <a:solidFill>
                  <a:schemeClr val="bg1"/>
                </a:solidFill>
              </a:rPr>
              <a:t>테이블을 먼저 생성</a:t>
            </a:r>
            <a:r>
              <a:rPr lang="en-US" altLang="ko-KR" sz="1800">
                <a:solidFill>
                  <a:schemeClr val="bg1"/>
                </a:solidFill>
              </a:rPr>
              <a:t>!!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F320609-7E21-4DC5-846A-5EAF9D52B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585844"/>
            <a:ext cx="8458200" cy="2371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EBDEFE-1450-445B-A4CE-581A155832F4}"/>
              </a:ext>
            </a:extLst>
          </p:cNvPr>
          <p:cNvSpPr txBox="1"/>
          <p:nvPr/>
        </p:nvSpPr>
        <p:spPr>
          <a:xfrm>
            <a:off x="3752856" y="128733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/>
              <a:t>행사정보</a:t>
            </a:r>
            <a:endParaRPr lang="ko-KR" altLang="en-US" sz="1400" b="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BED8E9F-EBB2-431F-B0CB-AF540439C7D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862582" y="1602494"/>
          <a:ext cx="932675" cy="873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75">
                  <a:extLst>
                    <a:ext uri="{9D8B030D-6E8A-4147-A177-3AD203B41FA5}">
                      <a16:colId xmlns:a16="http://schemas.microsoft.com/office/drawing/2014/main" val="394179459"/>
                    </a:ext>
                  </a:extLst>
                </a:gridCol>
              </a:tblGrid>
              <a:tr h="20095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solidFill>
                            <a:srgbClr val="FFFF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행사번호</a:t>
                      </a:r>
                      <a:endParaRPr lang="en-US" altLang="ko-KR" sz="1200">
                        <a:solidFill>
                          <a:srgbClr val="FFFF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053876"/>
                  </a:ext>
                </a:extLst>
              </a:tr>
              <a:tr h="20095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행사기간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055294"/>
                  </a:ext>
                </a:extLst>
              </a:tr>
              <a:tr h="32497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할인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972491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22BCD2C-6EE4-4F0E-9776-BF2CC7E0AC81}"/>
              </a:ext>
            </a:extLst>
          </p:cNvPr>
          <p:cNvSpPr txBox="1"/>
          <p:nvPr/>
        </p:nvSpPr>
        <p:spPr>
          <a:xfrm>
            <a:off x="5593677" y="137725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/>
              <a:t>상품실적</a:t>
            </a:r>
            <a:endParaRPr lang="ko-KR" altLang="en-US" sz="1400" b="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2E3DFA9-67CC-49E6-ABF1-C163CD04588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03403" y="1692412"/>
          <a:ext cx="932675" cy="1239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75">
                  <a:extLst>
                    <a:ext uri="{9D8B030D-6E8A-4147-A177-3AD203B41FA5}">
                      <a16:colId xmlns:a16="http://schemas.microsoft.com/office/drawing/2014/main" val="394179459"/>
                    </a:ext>
                  </a:extLst>
                </a:gridCol>
              </a:tblGrid>
              <a:tr h="20095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solidFill>
                            <a:srgbClr val="FFFF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지역번호</a:t>
                      </a:r>
                      <a:endParaRPr lang="en-US" altLang="ko-KR" sz="1200">
                        <a:solidFill>
                          <a:srgbClr val="FFFF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200">
                          <a:solidFill>
                            <a:srgbClr val="FFFF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상품번호</a:t>
                      </a:r>
                      <a:endParaRPr lang="en-US" altLang="ko-KR" sz="1200">
                        <a:solidFill>
                          <a:srgbClr val="FFFF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200">
                          <a:solidFill>
                            <a:srgbClr val="FFFF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  <a:endParaRPr lang="en-US" altLang="ko-KR" sz="1200">
                        <a:solidFill>
                          <a:srgbClr val="FFFF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053876"/>
                  </a:ext>
                </a:extLst>
              </a:tr>
              <a:tr h="20095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물량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055294"/>
                  </a:ext>
                </a:extLst>
              </a:tr>
              <a:tr h="32497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행사번호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9724914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D21F7BB-AC69-48FC-B2EB-F4530B862DF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795257" y="1994324"/>
            <a:ext cx="908146" cy="815973"/>
          </a:xfrm>
          <a:prstGeom prst="line">
            <a:avLst/>
          </a:prstGeom>
          <a:noFill/>
          <a:ln w="3810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4812534-91B8-49D2-9C3B-0FA8DD54A22B}"/>
              </a:ext>
            </a:extLst>
          </p:cNvPr>
          <p:cNvSpPr txBox="1"/>
          <p:nvPr/>
        </p:nvSpPr>
        <p:spPr>
          <a:xfrm>
            <a:off x="4807401" y="1583392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/>
              <a:t>(</a:t>
            </a:r>
            <a:r>
              <a:rPr lang="ko-KR" altLang="en-US" b="0"/>
              <a:t>기본키</a:t>
            </a:r>
            <a:r>
              <a:rPr lang="en-US" altLang="ko-KR" b="0"/>
              <a:t>)</a:t>
            </a:r>
            <a:endParaRPr lang="ko-KR" altLang="en-US" b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F90895-705B-4060-88A1-261DD3347435}"/>
              </a:ext>
            </a:extLst>
          </p:cNvPr>
          <p:cNvSpPr txBox="1"/>
          <p:nvPr/>
        </p:nvSpPr>
        <p:spPr>
          <a:xfrm>
            <a:off x="6618565" y="1685030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/>
              <a:t>(</a:t>
            </a:r>
            <a:r>
              <a:rPr lang="ko-KR" altLang="en-US" b="0"/>
              <a:t>기본키</a:t>
            </a:r>
            <a:r>
              <a:rPr lang="en-US" altLang="ko-KR" b="0"/>
              <a:t>)</a:t>
            </a:r>
            <a:endParaRPr lang="ko-KR" altLang="en-US" b="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3E4D3F8-FB17-408E-8148-B7F7FFC145B9}"/>
              </a:ext>
            </a:extLst>
          </p:cNvPr>
          <p:cNvSpPr/>
          <p:nvPr/>
        </p:nvSpPr>
        <p:spPr>
          <a:xfrm>
            <a:off x="9194978" y="1203598"/>
            <a:ext cx="601216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/>
              <a:t> create table kopo_event_info_foreign(</a:t>
            </a:r>
          </a:p>
          <a:p>
            <a:r>
              <a:rPr lang="ko-KR" altLang="en-US"/>
              <a:t> eventid varchar2(20),</a:t>
            </a:r>
          </a:p>
          <a:p>
            <a:r>
              <a:rPr lang="ko-KR" altLang="en-US"/>
              <a:t> eventperiod varchar2(20),</a:t>
            </a:r>
          </a:p>
          <a:p>
            <a:r>
              <a:rPr lang="ko-KR" altLang="en-US"/>
              <a:t> PROMOTION_RATIO NUMBER,</a:t>
            </a:r>
          </a:p>
          <a:p>
            <a:r>
              <a:rPr lang="ko-KR" altLang="en-US"/>
              <a:t> constraint pk_kopo_event_info_foreign primary key(eventid))</a:t>
            </a:r>
          </a:p>
          <a:p>
            <a:endParaRPr lang="ko-KR" altLang="en-US"/>
          </a:p>
          <a:p>
            <a:r>
              <a:rPr lang="ko-KR" altLang="en-US"/>
              <a:t> create TABLE KOPO_PRODUCT_VOLUME_FOREIGN(</a:t>
            </a:r>
          </a:p>
          <a:p>
            <a:r>
              <a:rPr lang="ko-KR" altLang="en-US"/>
              <a:t> REGIONID VARCHAR2(20),</a:t>
            </a:r>
          </a:p>
          <a:p>
            <a:r>
              <a:rPr lang="ko-KR" altLang="en-US"/>
              <a:t> PRODUCTGROUP VARCHAR2(20),</a:t>
            </a:r>
          </a:p>
          <a:p>
            <a:r>
              <a:rPr lang="ko-KR" altLang="en-US"/>
              <a:t> YEARWEEK VARCHAR2(8),</a:t>
            </a:r>
          </a:p>
          <a:p>
            <a:r>
              <a:rPr lang="ko-KR" altLang="en-US"/>
              <a:t> VOLUME NUMBER NOT NULL,</a:t>
            </a:r>
          </a:p>
          <a:p>
            <a:r>
              <a:rPr lang="ko-KR" altLang="en-US"/>
              <a:t> EVENTID VARCHAR2(20),</a:t>
            </a:r>
          </a:p>
          <a:p>
            <a:r>
              <a:rPr lang="ko-KR" altLang="en-US"/>
              <a:t> constraint pk_kopo_product_volume_foreign primary key(REGIONID, PRODUCTGROUP, YEARWEEK),</a:t>
            </a:r>
          </a:p>
          <a:p>
            <a:r>
              <a:rPr lang="ko-KR" altLang="en-US"/>
              <a:t> constraint fk_kopo_product_volume_foreign foreign key(eventid) references kopo_event_info_foreign(eventid) 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F3C213-2531-4C03-8506-9742DCE0FC65}"/>
              </a:ext>
            </a:extLst>
          </p:cNvPr>
          <p:cNvSpPr/>
          <p:nvPr/>
        </p:nvSpPr>
        <p:spPr>
          <a:xfrm>
            <a:off x="0" y="5423229"/>
            <a:ext cx="60121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alter table kopo_product_volume_foreign enable constraint fk_kopo_product_volume_foreign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782288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MVC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아키텍쳐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5" name="그룹 9">
            <a:extLst>
              <a:ext uri="{FF2B5EF4-FFF2-40B4-BE49-F238E27FC236}">
                <a16:creationId xmlns:a16="http://schemas.microsoft.com/office/drawing/2014/main" id="{2C128F0C-2953-487A-BFC0-FDAA3092FD1C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07" name="Picture 26" descr="그림2">
              <a:extLst>
                <a:ext uri="{FF2B5EF4-FFF2-40B4-BE49-F238E27FC236}">
                  <a16:creationId xmlns:a16="http://schemas.microsoft.com/office/drawing/2014/main" id="{A83DECF6-8AAC-4C47-AE06-AF7ABFD370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0B37D91-A2E3-433E-AF1E-547036B9BF2E}"/>
                </a:ext>
              </a:extLst>
            </p:cNvPr>
            <p:cNvSpPr/>
            <p:nvPr/>
          </p:nvSpPr>
          <p:spPr>
            <a:xfrm>
              <a:off x="911746" y="2055249"/>
              <a:ext cx="202257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MVC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패턴 흐름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E7B29C1-4877-42F3-BB1F-A61A4AA8C3EB}"/>
              </a:ext>
            </a:extLst>
          </p:cNvPr>
          <p:cNvSpPr txBox="1"/>
          <p:nvPr/>
        </p:nvSpPr>
        <p:spPr>
          <a:xfrm>
            <a:off x="395536" y="1339203"/>
            <a:ext cx="3744416" cy="40785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r>
              <a:rPr lang="en-US" altLang="ko-KR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SQL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64D2AE-5092-41F1-8DA2-C490D2671C61}"/>
              </a:ext>
            </a:extLst>
          </p:cNvPr>
          <p:cNvSpPr txBox="1"/>
          <p:nvPr/>
        </p:nvSpPr>
        <p:spPr>
          <a:xfrm>
            <a:off x="2882306" y="1857288"/>
            <a:ext cx="1422928" cy="9177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&lt;&lt;Contrller&gt;&gt;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>
                <a:solidFill>
                  <a:prstClr val="black"/>
                </a:solidFill>
              </a:rPr>
              <a:t>서블릿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1095CF-A951-4EB6-91B0-2B26A55F5FE5}"/>
              </a:ext>
            </a:extLst>
          </p:cNvPr>
          <p:cNvSpPr txBox="1"/>
          <p:nvPr/>
        </p:nvSpPr>
        <p:spPr>
          <a:xfrm>
            <a:off x="2882306" y="3346871"/>
            <a:ext cx="1422928" cy="7013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&lt;&lt;VIEW&gt;&gt;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JSP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5A27C6-2AC0-473D-8B22-6F7F3BCBE7CF}"/>
              </a:ext>
            </a:extLst>
          </p:cNvPr>
          <p:cNvSpPr txBox="1"/>
          <p:nvPr/>
        </p:nvSpPr>
        <p:spPr>
          <a:xfrm>
            <a:off x="5454259" y="1863886"/>
            <a:ext cx="1422928" cy="9177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lvl="0" algn="ctr">
              <a:defRPr/>
            </a:pPr>
            <a:r>
              <a:rPr lang="en-US" altLang="ko-KR" sz="1400" kern="0">
                <a:solidFill>
                  <a:prstClr val="black"/>
                </a:solidFill>
              </a:rPr>
              <a:t>&lt;&lt;Model&gt;&gt;</a:t>
            </a:r>
          </a:p>
          <a:p>
            <a:pPr lvl="0" algn="ctr">
              <a:defRPr/>
            </a:pPr>
            <a:r>
              <a:rPr lang="ko-KR" altLang="en-US" sz="1400" kern="0">
                <a:solidFill>
                  <a:prstClr val="black"/>
                </a:solidFill>
              </a:rPr>
              <a:t>모델 객체</a:t>
            </a:r>
            <a:endParaRPr lang="en-US" altLang="ko-KR" sz="1400" kern="0">
              <a:solidFill>
                <a:prstClr val="black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BA972F-7F46-4A0F-B455-EF49BDEE5CBE}"/>
              </a:ext>
            </a:extLst>
          </p:cNvPr>
          <p:cNvSpPr txBox="1"/>
          <p:nvPr/>
        </p:nvSpPr>
        <p:spPr>
          <a:xfrm>
            <a:off x="310353" y="1836199"/>
            <a:ext cx="1422928" cy="9177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사용자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C9C8F36-C36D-4F42-AE25-E3F393C3903B}"/>
              </a:ext>
            </a:extLst>
          </p:cNvPr>
          <p:cNvCxnSpPr>
            <a:cxnSpLocks/>
          </p:cNvCxnSpPr>
          <p:nvPr/>
        </p:nvCxnSpPr>
        <p:spPr bwMode="auto">
          <a:xfrm>
            <a:off x="1733281" y="2096050"/>
            <a:ext cx="1149025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6567FB2-FD0E-4905-9C60-B38B08684934}"/>
              </a:ext>
            </a:extLst>
          </p:cNvPr>
          <p:cNvSpPr txBox="1"/>
          <p:nvPr/>
        </p:nvSpPr>
        <p:spPr>
          <a:xfrm>
            <a:off x="1917188" y="1808985"/>
            <a:ext cx="745717" cy="307777"/>
          </a:xfrm>
          <a:prstGeom prst="rect">
            <a:avLst/>
          </a:prstGeom>
          <a:solidFill>
            <a:srgbClr val="9FA1A0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0"/>
              <a:t>1. </a:t>
            </a:r>
            <a:r>
              <a:rPr lang="ko-KR" altLang="en-US" sz="1400" b="0"/>
              <a:t>요청</a:t>
            </a:r>
            <a:endParaRPr lang="ko-KR" altLang="en-US" sz="1400" b="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5248566-B7C4-4C7F-8840-C99E1D1B56F3}"/>
              </a:ext>
            </a:extLst>
          </p:cNvPr>
          <p:cNvCxnSpPr>
            <a:cxnSpLocks/>
          </p:cNvCxnSpPr>
          <p:nvPr/>
        </p:nvCxnSpPr>
        <p:spPr bwMode="auto">
          <a:xfrm>
            <a:off x="4305234" y="2096050"/>
            <a:ext cx="1149025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EA000C1-1CE1-4CD5-98B3-91810FAF7E7F}"/>
              </a:ext>
            </a:extLst>
          </p:cNvPr>
          <p:cNvSpPr txBox="1"/>
          <p:nvPr/>
        </p:nvSpPr>
        <p:spPr>
          <a:xfrm>
            <a:off x="4457766" y="1792923"/>
            <a:ext cx="745717" cy="307777"/>
          </a:xfrm>
          <a:prstGeom prst="rect">
            <a:avLst/>
          </a:prstGeom>
          <a:solidFill>
            <a:srgbClr val="9FA1A0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0"/>
              <a:t>2. </a:t>
            </a:r>
            <a:r>
              <a:rPr lang="ko-KR" altLang="en-US" sz="1400" b="0"/>
              <a:t>호출</a:t>
            </a:r>
            <a:endParaRPr lang="ko-KR" altLang="en-US" sz="1400" b="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8C264BF-5E46-4C11-B1C2-3D575F9DA064}"/>
              </a:ext>
            </a:extLst>
          </p:cNvPr>
          <p:cNvCxnSpPr>
            <a:cxnSpLocks/>
          </p:cNvCxnSpPr>
          <p:nvPr/>
        </p:nvCxnSpPr>
        <p:spPr bwMode="auto">
          <a:xfrm flipH="1">
            <a:off x="4305234" y="2523240"/>
            <a:ext cx="1149025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DCD4FF9-C007-4757-AAF6-2CB66F980317}"/>
              </a:ext>
            </a:extLst>
          </p:cNvPr>
          <p:cNvCxnSpPr>
            <a:cxnSpLocks/>
          </p:cNvCxnSpPr>
          <p:nvPr/>
        </p:nvCxnSpPr>
        <p:spPr bwMode="auto">
          <a:xfrm flipH="1">
            <a:off x="1733280" y="2523240"/>
            <a:ext cx="1149025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491C1A6-5CF8-41A4-B1D0-3A3D92ED9E68}"/>
              </a:ext>
            </a:extLst>
          </p:cNvPr>
          <p:cNvSpPr txBox="1"/>
          <p:nvPr/>
        </p:nvSpPr>
        <p:spPr>
          <a:xfrm>
            <a:off x="4494603" y="260007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/>
              <a:t>결과</a:t>
            </a:r>
            <a:endParaRPr lang="ko-KR" altLang="en-US" sz="1400" b="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FE3BE02-3490-47BF-A3CD-92817253F767}"/>
              </a:ext>
            </a:extLst>
          </p:cNvPr>
          <p:cNvSpPr txBox="1"/>
          <p:nvPr/>
        </p:nvSpPr>
        <p:spPr>
          <a:xfrm>
            <a:off x="1922650" y="2569312"/>
            <a:ext cx="745717" cy="307777"/>
          </a:xfrm>
          <a:prstGeom prst="rect">
            <a:avLst/>
          </a:prstGeom>
          <a:solidFill>
            <a:srgbClr val="9FA1A0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0"/>
              <a:t>6. </a:t>
            </a:r>
            <a:r>
              <a:rPr lang="ko-KR" altLang="en-US" sz="1400" b="0"/>
              <a:t>응답</a:t>
            </a:r>
            <a:endParaRPr lang="ko-KR" altLang="en-US" sz="1400" b="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8DF1516-8898-4605-A51B-03F9BD9FCDB0}"/>
              </a:ext>
            </a:extLst>
          </p:cNvPr>
          <p:cNvCxnSpPr>
            <a:cxnSpLocks/>
          </p:cNvCxnSpPr>
          <p:nvPr/>
        </p:nvCxnSpPr>
        <p:spPr bwMode="auto">
          <a:xfrm>
            <a:off x="3900811" y="2753962"/>
            <a:ext cx="0" cy="599506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3A5F894-2E3A-4D60-A0EC-08B4C99C0D96}"/>
              </a:ext>
            </a:extLst>
          </p:cNvPr>
          <p:cNvSpPr txBox="1"/>
          <p:nvPr/>
        </p:nvSpPr>
        <p:spPr>
          <a:xfrm>
            <a:off x="4045722" y="2978035"/>
            <a:ext cx="873595" cy="307776"/>
          </a:xfrm>
          <a:prstGeom prst="rect">
            <a:avLst/>
          </a:prstGeom>
          <a:solidFill>
            <a:srgbClr val="9FA1A0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/>
              <a:t>4. </a:t>
            </a:r>
            <a:r>
              <a:rPr lang="ko-KR" altLang="en-US" sz="1400" b="0"/>
              <a:t>전달</a:t>
            </a:r>
            <a:endParaRPr lang="ko-KR" altLang="en-US" sz="1400" b="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D287B26-A7DD-44C2-8087-B4276773970F}"/>
              </a:ext>
            </a:extLst>
          </p:cNvPr>
          <p:cNvSpPr txBox="1"/>
          <p:nvPr/>
        </p:nvSpPr>
        <p:spPr>
          <a:xfrm>
            <a:off x="2226708" y="3008563"/>
            <a:ext cx="1010764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/>
              <a:t>결과화면</a:t>
            </a:r>
            <a:endParaRPr lang="ko-KR" altLang="en-US" sz="1400" b="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19AB1215-7CFF-4B1F-9BF2-7A1E46CCB7EB}"/>
              </a:ext>
            </a:extLst>
          </p:cNvPr>
          <p:cNvCxnSpPr>
            <a:cxnSpLocks/>
          </p:cNvCxnSpPr>
          <p:nvPr/>
        </p:nvCxnSpPr>
        <p:spPr bwMode="auto">
          <a:xfrm flipV="1">
            <a:off x="3237472" y="2781649"/>
            <a:ext cx="0" cy="565221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95D42BEA-4A5B-47CC-B880-21164285E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0747" y="1707654"/>
            <a:ext cx="809725" cy="1145927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DC22DED-47EA-4E57-9AA5-85B00C07F342}"/>
              </a:ext>
            </a:extLst>
          </p:cNvPr>
          <p:cNvCxnSpPr>
            <a:cxnSpLocks/>
          </p:cNvCxnSpPr>
          <p:nvPr/>
        </p:nvCxnSpPr>
        <p:spPr bwMode="auto">
          <a:xfrm>
            <a:off x="6867110" y="2075312"/>
            <a:ext cx="1149025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37A1F44-AC26-448C-B4B0-39275E0D8AAF}"/>
              </a:ext>
            </a:extLst>
          </p:cNvPr>
          <p:cNvSpPr txBox="1"/>
          <p:nvPr/>
        </p:nvSpPr>
        <p:spPr>
          <a:xfrm>
            <a:off x="7019642" y="1772185"/>
            <a:ext cx="710451" cy="307777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0"/>
              <a:t>3. SQL</a:t>
            </a:r>
            <a:endParaRPr lang="ko-KR" altLang="en-US" sz="1400" b="0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5B2BB4D-DACB-43AD-905A-77D7F40636B4}"/>
              </a:ext>
            </a:extLst>
          </p:cNvPr>
          <p:cNvCxnSpPr>
            <a:cxnSpLocks/>
          </p:cNvCxnSpPr>
          <p:nvPr/>
        </p:nvCxnSpPr>
        <p:spPr bwMode="auto">
          <a:xfrm flipH="1">
            <a:off x="6867110" y="2502502"/>
            <a:ext cx="1149025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EF6C077-881B-4708-BD48-688D4F34ACD8}"/>
              </a:ext>
            </a:extLst>
          </p:cNvPr>
          <p:cNvSpPr txBox="1"/>
          <p:nvPr/>
        </p:nvSpPr>
        <p:spPr>
          <a:xfrm>
            <a:off x="7056479" y="257933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/>
              <a:t>결과</a:t>
            </a:r>
            <a:endParaRPr lang="ko-KR" altLang="en-US" sz="1400" b="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47BA1E4-18CC-47D2-BC70-B00C04E3BA9A}"/>
              </a:ext>
            </a:extLst>
          </p:cNvPr>
          <p:cNvSpPr txBox="1"/>
          <p:nvPr/>
        </p:nvSpPr>
        <p:spPr>
          <a:xfrm>
            <a:off x="5444182" y="3346870"/>
            <a:ext cx="1422928" cy="7013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&lt;&lt;VO&gt;&gt;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>
                <a:solidFill>
                  <a:prstClr val="black"/>
                </a:solidFill>
              </a:rPr>
              <a:t>값 객체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3027B4D-52D8-49F5-BEB8-1983BF15CC24}"/>
              </a:ext>
            </a:extLst>
          </p:cNvPr>
          <p:cNvCxnSpPr>
            <a:cxnSpLocks/>
          </p:cNvCxnSpPr>
          <p:nvPr/>
        </p:nvCxnSpPr>
        <p:spPr bwMode="auto">
          <a:xfrm flipV="1">
            <a:off x="4342801" y="3688569"/>
            <a:ext cx="1111458" cy="1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866495B-7E84-441E-AB3E-5CD8244E1DA5}"/>
              </a:ext>
            </a:extLst>
          </p:cNvPr>
          <p:cNvSpPr txBox="1"/>
          <p:nvPr/>
        </p:nvSpPr>
        <p:spPr>
          <a:xfrm>
            <a:off x="4466997" y="3319735"/>
            <a:ext cx="807971" cy="307776"/>
          </a:xfrm>
          <a:prstGeom prst="rect">
            <a:avLst/>
          </a:prstGeom>
          <a:solidFill>
            <a:srgbClr val="9FA1A0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/>
              <a:t>5. </a:t>
            </a:r>
            <a:r>
              <a:rPr lang="ko-KR" altLang="en-US" sz="1400" b="0"/>
              <a:t>참조</a:t>
            </a:r>
            <a:endParaRPr lang="ko-KR" altLang="en-US" sz="1400" b="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DDC486E-0D7C-472E-9C95-89D5E9440892}"/>
              </a:ext>
            </a:extLst>
          </p:cNvPr>
          <p:cNvCxnSpPr>
            <a:cxnSpLocks/>
          </p:cNvCxnSpPr>
          <p:nvPr/>
        </p:nvCxnSpPr>
        <p:spPr bwMode="auto">
          <a:xfrm>
            <a:off x="6165723" y="2764506"/>
            <a:ext cx="0" cy="599506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F25B964-FE2D-4806-84AA-B56DEE4455EE}"/>
              </a:ext>
            </a:extLst>
          </p:cNvPr>
          <p:cNvSpPr txBox="1"/>
          <p:nvPr/>
        </p:nvSpPr>
        <p:spPr>
          <a:xfrm>
            <a:off x="6305471" y="2953137"/>
            <a:ext cx="1879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/>
              <a:t>생성</a:t>
            </a:r>
            <a:r>
              <a:rPr lang="en-US" altLang="ko-KR" sz="1400" b="0"/>
              <a:t>/</a:t>
            </a:r>
            <a:r>
              <a:rPr lang="ko-KR" altLang="en-US" sz="1400" b="0"/>
              <a:t>참조</a:t>
            </a:r>
            <a:endParaRPr lang="ko-KR" altLang="en-US" sz="1400" b="0" dirty="0"/>
          </a:p>
        </p:txBody>
      </p:sp>
      <p:grpSp>
        <p:nvGrpSpPr>
          <p:cNvPr id="44" name="그룹 52">
            <a:extLst>
              <a:ext uri="{FF2B5EF4-FFF2-40B4-BE49-F238E27FC236}">
                <a16:creationId xmlns:a16="http://schemas.microsoft.com/office/drawing/2014/main" id="{B7A2E538-132D-449E-B4C2-DF63E9AA4692}"/>
              </a:ext>
            </a:extLst>
          </p:cNvPr>
          <p:cNvGrpSpPr/>
          <p:nvPr/>
        </p:nvGrpSpPr>
        <p:grpSpPr>
          <a:xfrm>
            <a:off x="202894" y="4116668"/>
            <a:ext cx="7685655" cy="559157"/>
            <a:chOff x="1151820" y="1494521"/>
            <a:chExt cx="22590321" cy="942307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8A36A7B-B75B-472A-8A56-C25F842FEBB4}"/>
                </a:ext>
              </a:extLst>
            </p:cNvPr>
            <p:cNvSpPr/>
            <p:nvPr/>
          </p:nvSpPr>
          <p:spPr>
            <a:xfrm>
              <a:off x="1678231" y="1494521"/>
              <a:ext cx="22063910" cy="84837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자유형 16">
              <a:extLst>
                <a:ext uri="{FF2B5EF4-FFF2-40B4-BE49-F238E27FC236}">
                  <a16:creationId xmlns:a16="http://schemas.microsoft.com/office/drawing/2014/main" id="{E5D78F5A-2D47-45C4-B5AE-22CDDDEF2A8A}"/>
                </a:ext>
              </a:extLst>
            </p:cNvPr>
            <p:cNvSpPr/>
            <p:nvPr/>
          </p:nvSpPr>
          <p:spPr bwMode="auto">
            <a:xfrm>
              <a:off x="1151820" y="1497363"/>
              <a:ext cx="1072680" cy="282712"/>
            </a:xfrm>
            <a:prstGeom prst="roundRect">
              <a:avLst/>
            </a:pr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B3CC4EC-9DCC-4104-A45E-9D02235DD9B3}"/>
                </a:ext>
              </a:extLst>
            </p:cNvPr>
            <p:cNvSpPr/>
            <p:nvPr/>
          </p:nvSpPr>
          <p:spPr>
            <a:xfrm>
              <a:off x="2463249" y="1555083"/>
              <a:ext cx="19003149" cy="8817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모델 객체는 </a:t>
              </a:r>
              <a:r>
                <a:rPr lang="en-US" altLang="ko-KR" sz="14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JDBC</a:t>
              </a:r>
              <a:r>
                <a:rPr lang="ko-KR" altLang="en-US" sz="14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사용하여 매개변수로 넘어온 값 객체를 데이터베이스에 저장하거나</a:t>
              </a:r>
              <a:endParaRPr lang="en-US" altLang="ko-KR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데이터베이스로부터 질의 결과를 가져와서 </a:t>
              </a:r>
              <a:r>
                <a:rPr lang="en-US" altLang="ko-KR" sz="14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VO</a:t>
              </a:r>
              <a:r>
                <a:rPr lang="ko-KR" altLang="en-US" sz="14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객체로 만들어 반환한다</a:t>
              </a:r>
              <a:r>
                <a:rPr lang="en-US" altLang="ko-KR" sz="14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147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MVC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아키텍쳐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5" name="그룹 9">
            <a:extLst>
              <a:ext uri="{FF2B5EF4-FFF2-40B4-BE49-F238E27FC236}">
                <a16:creationId xmlns:a16="http://schemas.microsoft.com/office/drawing/2014/main" id="{2C128F0C-2953-487A-BFC0-FDAA3092FD1C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07" name="Picture 26" descr="그림2">
              <a:extLst>
                <a:ext uri="{FF2B5EF4-FFF2-40B4-BE49-F238E27FC236}">
                  <a16:creationId xmlns:a16="http://schemas.microsoft.com/office/drawing/2014/main" id="{A83DECF6-8AAC-4C47-AE06-AF7ABFD370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0B37D91-A2E3-433E-AF1E-547036B9BF2E}"/>
                </a:ext>
              </a:extLst>
            </p:cNvPr>
            <p:cNvSpPr/>
            <p:nvPr/>
          </p:nvSpPr>
          <p:spPr>
            <a:xfrm>
              <a:off x="911746" y="2055249"/>
              <a:ext cx="202257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MVC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패턴 흐름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E7B29C1-4877-42F3-BB1F-A61A4AA8C3EB}"/>
              </a:ext>
            </a:extLst>
          </p:cNvPr>
          <p:cNvSpPr txBox="1"/>
          <p:nvPr/>
        </p:nvSpPr>
        <p:spPr>
          <a:xfrm>
            <a:off x="395536" y="1339203"/>
            <a:ext cx="3744416" cy="40785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r>
              <a:rPr lang="en-US" altLang="ko-KR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전달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64D2AE-5092-41F1-8DA2-C490D2671C61}"/>
              </a:ext>
            </a:extLst>
          </p:cNvPr>
          <p:cNvSpPr txBox="1"/>
          <p:nvPr/>
        </p:nvSpPr>
        <p:spPr>
          <a:xfrm>
            <a:off x="2882306" y="1857288"/>
            <a:ext cx="1422928" cy="9177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&lt;&lt;Contrller&gt;&gt;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>
                <a:solidFill>
                  <a:prstClr val="black"/>
                </a:solidFill>
              </a:rPr>
              <a:t>서블릿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1095CF-A951-4EB6-91B0-2B26A55F5FE5}"/>
              </a:ext>
            </a:extLst>
          </p:cNvPr>
          <p:cNvSpPr txBox="1"/>
          <p:nvPr/>
        </p:nvSpPr>
        <p:spPr>
          <a:xfrm>
            <a:off x="2882306" y="3346871"/>
            <a:ext cx="1422928" cy="7013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&lt;&lt;VIEW&gt;&gt;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JSP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5A27C6-2AC0-473D-8B22-6F7F3BCBE7CF}"/>
              </a:ext>
            </a:extLst>
          </p:cNvPr>
          <p:cNvSpPr txBox="1"/>
          <p:nvPr/>
        </p:nvSpPr>
        <p:spPr>
          <a:xfrm>
            <a:off x="5454259" y="1863886"/>
            <a:ext cx="1422928" cy="9177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lvl="0" algn="ctr">
              <a:defRPr/>
            </a:pPr>
            <a:r>
              <a:rPr lang="en-US" altLang="ko-KR" sz="1400" kern="0">
                <a:solidFill>
                  <a:prstClr val="black"/>
                </a:solidFill>
              </a:rPr>
              <a:t>&lt;&lt;Model&gt;&gt;</a:t>
            </a:r>
          </a:p>
          <a:p>
            <a:pPr lvl="0" algn="ctr">
              <a:defRPr/>
            </a:pPr>
            <a:r>
              <a:rPr lang="ko-KR" altLang="en-US" sz="1400" kern="0">
                <a:solidFill>
                  <a:prstClr val="black"/>
                </a:solidFill>
              </a:rPr>
              <a:t>모델 객체</a:t>
            </a:r>
            <a:endParaRPr lang="en-US" altLang="ko-KR" sz="1400" kern="0">
              <a:solidFill>
                <a:prstClr val="black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BA972F-7F46-4A0F-B455-EF49BDEE5CBE}"/>
              </a:ext>
            </a:extLst>
          </p:cNvPr>
          <p:cNvSpPr txBox="1"/>
          <p:nvPr/>
        </p:nvSpPr>
        <p:spPr>
          <a:xfrm>
            <a:off x="310353" y="1836199"/>
            <a:ext cx="1422928" cy="9177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사용자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C9C8F36-C36D-4F42-AE25-E3F393C3903B}"/>
              </a:ext>
            </a:extLst>
          </p:cNvPr>
          <p:cNvCxnSpPr>
            <a:cxnSpLocks/>
          </p:cNvCxnSpPr>
          <p:nvPr/>
        </p:nvCxnSpPr>
        <p:spPr bwMode="auto">
          <a:xfrm>
            <a:off x="1733281" y="2096050"/>
            <a:ext cx="1149025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6567FB2-FD0E-4905-9C60-B38B08684934}"/>
              </a:ext>
            </a:extLst>
          </p:cNvPr>
          <p:cNvSpPr txBox="1"/>
          <p:nvPr/>
        </p:nvSpPr>
        <p:spPr>
          <a:xfrm>
            <a:off x="1917188" y="1808985"/>
            <a:ext cx="745717" cy="307777"/>
          </a:xfrm>
          <a:prstGeom prst="rect">
            <a:avLst/>
          </a:prstGeom>
          <a:solidFill>
            <a:srgbClr val="9FA1A0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0"/>
              <a:t>1. </a:t>
            </a:r>
            <a:r>
              <a:rPr lang="ko-KR" altLang="en-US" sz="1400" b="0"/>
              <a:t>요청</a:t>
            </a:r>
            <a:endParaRPr lang="ko-KR" altLang="en-US" sz="1400" b="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5248566-B7C4-4C7F-8840-C99E1D1B56F3}"/>
              </a:ext>
            </a:extLst>
          </p:cNvPr>
          <p:cNvCxnSpPr>
            <a:cxnSpLocks/>
          </p:cNvCxnSpPr>
          <p:nvPr/>
        </p:nvCxnSpPr>
        <p:spPr bwMode="auto">
          <a:xfrm>
            <a:off x="4305234" y="2096050"/>
            <a:ext cx="1149025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EA000C1-1CE1-4CD5-98B3-91810FAF7E7F}"/>
              </a:ext>
            </a:extLst>
          </p:cNvPr>
          <p:cNvSpPr txBox="1"/>
          <p:nvPr/>
        </p:nvSpPr>
        <p:spPr>
          <a:xfrm>
            <a:off x="4457766" y="1792923"/>
            <a:ext cx="745717" cy="307777"/>
          </a:xfrm>
          <a:prstGeom prst="rect">
            <a:avLst/>
          </a:prstGeom>
          <a:solidFill>
            <a:srgbClr val="9FA1A0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0"/>
              <a:t>2. </a:t>
            </a:r>
            <a:r>
              <a:rPr lang="ko-KR" altLang="en-US" sz="1400" b="0"/>
              <a:t>호출</a:t>
            </a:r>
            <a:endParaRPr lang="ko-KR" altLang="en-US" sz="1400" b="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8C264BF-5E46-4C11-B1C2-3D575F9DA064}"/>
              </a:ext>
            </a:extLst>
          </p:cNvPr>
          <p:cNvCxnSpPr>
            <a:cxnSpLocks/>
          </p:cNvCxnSpPr>
          <p:nvPr/>
        </p:nvCxnSpPr>
        <p:spPr bwMode="auto">
          <a:xfrm flipH="1">
            <a:off x="4305234" y="2523240"/>
            <a:ext cx="1149025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DCD4FF9-C007-4757-AAF6-2CB66F980317}"/>
              </a:ext>
            </a:extLst>
          </p:cNvPr>
          <p:cNvCxnSpPr>
            <a:cxnSpLocks/>
          </p:cNvCxnSpPr>
          <p:nvPr/>
        </p:nvCxnSpPr>
        <p:spPr bwMode="auto">
          <a:xfrm flipH="1">
            <a:off x="1733280" y="2523240"/>
            <a:ext cx="1149025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491C1A6-5CF8-41A4-B1D0-3A3D92ED9E68}"/>
              </a:ext>
            </a:extLst>
          </p:cNvPr>
          <p:cNvSpPr txBox="1"/>
          <p:nvPr/>
        </p:nvSpPr>
        <p:spPr>
          <a:xfrm>
            <a:off x="4494603" y="260007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/>
              <a:t>결과</a:t>
            </a:r>
            <a:endParaRPr lang="ko-KR" altLang="en-US" sz="1400" b="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FE3BE02-3490-47BF-A3CD-92817253F767}"/>
              </a:ext>
            </a:extLst>
          </p:cNvPr>
          <p:cNvSpPr txBox="1"/>
          <p:nvPr/>
        </p:nvSpPr>
        <p:spPr>
          <a:xfrm>
            <a:off x="1922650" y="2569312"/>
            <a:ext cx="745717" cy="307777"/>
          </a:xfrm>
          <a:prstGeom prst="rect">
            <a:avLst/>
          </a:prstGeom>
          <a:solidFill>
            <a:srgbClr val="9FA1A0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0"/>
              <a:t>6. </a:t>
            </a:r>
            <a:r>
              <a:rPr lang="ko-KR" altLang="en-US" sz="1400" b="0"/>
              <a:t>응답</a:t>
            </a:r>
            <a:endParaRPr lang="ko-KR" altLang="en-US" sz="1400" b="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8DF1516-8898-4605-A51B-03F9BD9FCDB0}"/>
              </a:ext>
            </a:extLst>
          </p:cNvPr>
          <p:cNvCxnSpPr>
            <a:cxnSpLocks/>
          </p:cNvCxnSpPr>
          <p:nvPr/>
        </p:nvCxnSpPr>
        <p:spPr bwMode="auto">
          <a:xfrm>
            <a:off x="3900811" y="2753962"/>
            <a:ext cx="0" cy="599506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3A5F894-2E3A-4D60-A0EC-08B4C99C0D96}"/>
              </a:ext>
            </a:extLst>
          </p:cNvPr>
          <p:cNvSpPr txBox="1"/>
          <p:nvPr/>
        </p:nvSpPr>
        <p:spPr>
          <a:xfrm>
            <a:off x="4045722" y="2978035"/>
            <a:ext cx="873595" cy="30777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/>
              <a:t>4. </a:t>
            </a:r>
            <a:r>
              <a:rPr lang="ko-KR" altLang="en-US" sz="1400" b="0"/>
              <a:t>전달</a:t>
            </a:r>
            <a:endParaRPr lang="ko-KR" altLang="en-US" sz="1400" b="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D287B26-A7DD-44C2-8087-B4276773970F}"/>
              </a:ext>
            </a:extLst>
          </p:cNvPr>
          <p:cNvSpPr txBox="1"/>
          <p:nvPr/>
        </p:nvSpPr>
        <p:spPr>
          <a:xfrm>
            <a:off x="2226708" y="3008563"/>
            <a:ext cx="1010764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/>
              <a:t>결과화면</a:t>
            </a:r>
            <a:endParaRPr lang="ko-KR" altLang="en-US" sz="1400" b="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19AB1215-7CFF-4B1F-9BF2-7A1E46CCB7EB}"/>
              </a:ext>
            </a:extLst>
          </p:cNvPr>
          <p:cNvCxnSpPr>
            <a:cxnSpLocks/>
          </p:cNvCxnSpPr>
          <p:nvPr/>
        </p:nvCxnSpPr>
        <p:spPr bwMode="auto">
          <a:xfrm flipV="1">
            <a:off x="3237472" y="2781649"/>
            <a:ext cx="0" cy="565221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95D42BEA-4A5B-47CC-B880-21164285E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0747" y="1707654"/>
            <a:ext cx="809725" cy="1145927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DC22DED-47EA-4E57-9AA5-85B00C07F342}"/>
              </a:ext>
            </a:extLst>
          </p:cNvPr>
          <p:cNvCxnSpPr>
            <a:cxnSpLocks/>
          </p:cNvCxnSpPr>
          <p:nvPr/>
        </p:nvCxnSpPr>
        <p:spPr bwMode="auto">
          <a:xfrm>
            <a:off x="6867110" y="2075312"/>
            <a:ext cx="1149025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37A1F44-AC26-448C-B4B0-39275E0D8AAF}"/>
              </a:ext>
            </a:extLst>
          </p:cNvPr>
          <p:cNvSpPr txBox="1"/>
          <p:nvPr/>
        </p:nvSpPr>
        <p:spPr>
          <a:xfrm>
            <a:off x="7019642" y="1772185"/>
            <a:ext cx="710451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b="0"/>
              <a:t>3. SQL</a:t>
            </a:r>
            <a:endParaRPr lang="ko-KR" altLang="en-US" sz="1400" b="0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5B2BB4D-DACB-43AD-905A-77D7F40636B4}"/>
              </a:ext>
            </a:extLst>
          </p:cNvPr>
          <p:cNvCxnSpPr>
            <a:cxnSpLocks/>
          </p:cNvCxnSpPr>
          <p:nvPr/>
        </p:nvCxnSpPr>
        <p:spPr bwMode="auto">
          <a:xfrm flipH="1">
            <a:off x="6867110" y="2502502"/>
            <a:ext cx="1149025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EF6C077-881B-4708-BD48-688D4F34ACD8}"/>
              </a:ext>
            </a:extLst>
          </p:cNvPr>
          <p:cNvSpPr txBox="1"/>
          <p:nvPr/>
        </p:nvSpPr>
        <p:spPr>
          <a:xfrm>
            <a:off x="7056479" y="257933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/>
              <a:t>결과</a:t>
            </a:r>
            <a:endParaRPr lang="ko-KR" altLang="en-US" sz="1400" b="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47BA1E4-18CC-47D2-BC70-B00C04E3BA9A}"/>
              </a:ext>
            </a:extLst>
          </p:cNvPr>
          <p:cNvSpPr txBox="1"/>
          <p:nvPr/>
        </p:nvSpPr>
        <p:spPr>
          <a:xfrm>
            <a:off x="5444182" y="3346870"/>
            <a:ext cx="1422928" cy="7013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&lt;&lt;VO&gt;&gt;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>
                <a:solidFill>
                  <a:prstClr val="black"/>
                </a:solidFill>
              </a:rPr>
              <a:t>값 객체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3027B4D-52D8-49F5-BEB8-1983BF15CC24}"/>
              </a:ext>
            </a:extLst>
          </p:cNvPr>
          <p:cNvCxnSpPr>
            <a:cxnSpLocks/>
          </p:cNvCxnSpPr>
          <p:nvPr/>
        </p:nvCxnSpPr>
        <p:spPr bwMode="auto">
          <a:xfrm flipV="1">
            <a:off x="4342801" y="3688569"/>
            <a:ext cx="1111458" cy="1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866495B-7E84-441E-AB3E-5CD8244E1DA5}"/>
              </a:ext>
            </a:extLst>
          </p:cNvPr>
          <p:cNvSpPr txBox="1"/>
          <p:nvPr/>
        </p:nvSpPr>
        <p:spPr>
          <a:xfrm>
            <a:off x="4466997" y="3319735"/>
            <a:ext cx="807971" cy="307776"/>
          </a:xfrm>
          <a:prstGeom prst="rect">
            <a:avLst/>
          </a:prstGeom>
          <a:solidFill>
            <a:srgbClr val="9FA1A0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/>
              <a:t>5. </a:t>
            </a:r>
            <a:r>
              <a:rPr lang="ko-KR" altLang="en-US" sz="1400" b="0"/>
              <a:t>참조</a:t>
            </a:r>
            <a:endParaRPr lang="ko-KR" altLang="en-US" sz="1400" b="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DDC486E-0D7C-472E-9C95-89D5E9440892}"/>
              </a:ext>
            </a:extLst>
          </p:cNvPr>
          <p:cNvCxnSpPr>
            <a:cxnSpLocks/>
          </p:cNvCxnSpPr>
          <p:nvPr/>
        </p:nvCxnSpPr>
        <p:spPr bwMode="auto">
          <a:xfrm>
            <a:off x="6165723" y="2764506"/>
            <a:ext cx="0" cy="599506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F25B964-FE2D-4806-84AA-B56DEE4455EE}"/>
              </a:ext>
            </a:extLst>
          </p:cNvPr>
          <p:cNvSpPr txBox="1"/>
          <p:nvPr/>
        </p:nvSpPr>
        <p:spPr>
          <a:xfrm>
            <a:off x="6305471" y="2953137"/>
            <a:ext cx="1879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/>
              <a:t>생성</a:t>
            </a:r>
            <a:r>
              <a:rPr lang="en-US" altLang="ko-KR" sz="1400" b="0"/>
              <a:t>/</a:t>
            </a:r>
            <a:r>
              <a:rPr lang="ko-KR" altLang="en-US" sz="1400" b="0"/>
              <a:t>참조</a:t>
            </a:r>
            <a:endParaRPr lang="ko-KR" altLang="en-US" sz="1400" b="0" dirty="0"/>
          </a:p>
        </p:txBody>
      </p:sp>
      <p:grpSp>
        <p:nvGrpSpPr>
          <p:cNvPr id="44" name="그룹 52">
            <a:extLst>
              <a:ext uri="{FF2B5EF4-FFF2-40B4-BE49-F238E27FC236}">
                <a16:creationId xmlns:a16="http://schemas.microsoft.com/office/drawing/2014/main" id="{B7A2E538-132D-449E-B4C2-DF63E9AA4692}"/>
              </a:ext>
            </a:extLst>
          </p:cNvPr>
          <p:cNvGrpSpPr/>
          <p:nvPr/>
        </p:nvGrpSpPr>
        <p:grpSpPr>
          <a:xfrm>
            <a:off x="202894" y="4118354"/>
            <a:ext cx="7699202" cy="518981"/>
            <a:chOff x="1151820" y="1497363"/>
            <a:chExt cx="22630140" cy="874602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8A36A7B-B75B-472A-8A56-C25F842FEBB4}"/>
                </a:ext>
              </a:extLst>
            </p:cNvPr>
            <p:cNvSpPr/>
            <p:nvPr/>
          </p:nvSpPr>
          <p:spPr>
            <a:xfrm>
              <a:off x="1718050" y="1523591"/>
              <a:ext cx="22063910" cy="84837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자유형 16">
              <a:extLst>
                <a:ext uri="{FF2B5EF4-FFF2-40B4-BE49-F238E27FC236}">
                  <a16:creationId xmlns:a16="http://schemas.microsoft.com/office/drawing/2014/main" id="{E5D78F5A-2D47-45C4-B5AE-22CDDDEF2A8A}"/>
                </a:ext>
              </a:extLst>
            </p:cNvPr>
            <p:cNvSpPr/>
            <p:nvPr/>
          </p:nvSpPr>
          <p:spPr bwMode="auto">
            <a:xfrm>
              <a:off x="1151820" y="1497363"/>
              <a:ext cx="1072680" cy="282712"/>
            </a:xfrm>
            <a:prstGeom prst="roundRect">
              <a:avLst/>
            </a:pr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B3CC4EC-9DCC-4104-A45E-9D02235DD9B3}"/>
                </a:ext>
              </a:extLst>
            </p:cNvPr>
            <p:cNvSpPr/>
            <p:nvPr/>
          </p:nvSpPr>
          <p:spPr>
            <a:xfrm>
              <a:off x="2463249" y="1555083"/>
              <a:ext cx="12369103" cy="5186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서블릿 모델 객체로부터 반환 받은 값을 </a:t>
              </a:r>
              <a:r>
                <a:rPr lang="en-US" altLang="ko-KR" sz="14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JSP</a:t>
              </a:r>
              <a:r>
                <a:rPr lang="ko-KR" altLang="en-US" sz="14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 전달한다</a:t>
              </a:r>
              <a:r>
                <a:rPr lang="en-US" altLang="ko-KR" sz="14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656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MVC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아키텍쳐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5" name="그룹 9">
            <a:extLst>
              <a:ext uri="{FF2B5EF4-FFF2-40B4-BE49-F238E27FC236}">
                <a16:creationId xmlns:a16="http://schemas.microsoft.com/office/drawing/2014/main" id="{2C128F0C-2953-487A-BFC0-FDAA3092FD1C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07" name="Picture 26" descr="그림2">
              <a:extLst>
                <a:ext uri="{FF2B5EF4-FFF2-40B4-BE49-F238E27FC236}">
                  <a16:creationId xmlns:a16="http://schemas.microsoft.com/office/drawing/2014/main" id="{A83DECF6-8AAC-4C47-AE06-AF7ABFD370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0B37D91-A2E3-433E-AF1E-547036B9BF2E}"/>
                </a:ext>
              </a:extLst>
            </p:cNvPr>
            <p:cNvSpPr/>
            <p:nvPr/>
          </p:nvSpPr>
          <p:spPr>
            <a:xfrm>
              <a:off x="911746" y="2055249"/>
              <a:ext cx="202257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MVC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패턴 흐름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E7B29C1-4877-42F3-BB1F-A61A4AA8C3EB}"/>
              </a:ext>
            </a:extLst>
          </p:cNvPr>
          <p:cNvSpPr txBox="1"/>
          <p:nvPr/>
        </p:nvSpPr>
        <p:spPr>
          <a:xfrm>
            <a:off x="395536" y="1339203"/>
            <a:ext cx="3744416" cy="40785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r>
              <a:rPr lang="en-US" altLang="ko-KR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참조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64D2AE-5092-41F1-8DA2-C490D2671C61}"/>
              </a:ext>
            </a:extLst>
          </p:cNvPr>
          <p:cNvSpPr txBox="1"/>
          <p:nvPr/>
        </p:nvSpPr>
        <p:spPr>
          <a:xfrm>
            <a:off x="2882306" y="1857288"/>
            <a:ext cx="1422928" cy="9177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&lt;&lt;Contrller&gt;&gt;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>
                <a:solidFill>
                  <a:prstClr val="black"/>
                </a:solidFill>
              </a:rPr>
              <a:t>서블릿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1095CF-A951-4EB6-91B0-2B26A55F5FE5}"/>
              </a:ext>
            </a:extLst>
          </p:cNvPr>
          <p:cNvSpPr txBox="1"/>
          <p:nvPr/>
        </p:nvSpPr>
        <p:spPr>
          <a:xfrm>
            <a:off x="2882306" y="3346871"/>
            <a:ext cx="1422928" cy="7013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&lt;&lt;VIEW&gt;&gt;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JSP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5A27C6-2AC0-473D-8B22-6F7F3BCBE7CF}"/>
              </a:ext>
            </a:extLst>
          </p:cNvPr>
          <p:cNvSpPr txBox="1"/>
          <p:nvPr/>
        </p:nvSpPr>
        <p:spPr>
          <a:xfrm>
            <a:off x="5454259" y="1863886"/>
            <a:ext cx="1422928" cy="9177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lvl="0" algn="ctr">
              <a:defRPr/>
            </a:pPr>
            <a:r>
              <a:rPr lang="en-US" altLang="ko-KR" sz="1400" kern="0">
                <a:solidFill>
                  <a:prstClr val="black"/>
                </a:solidFill>
              </a:rPr>
              <a:t>&lt;&lt;Model&gt;&gt;</a:t>
            </a:r>
          </a:p>
          <a:p>
            <a:pPr lvl="0" algn="ctr">
              <a:defRPr/>
            </a:pPr>
            <a:r>
              <a:rPr lang="ko-KR" altLang="en-US" sz="1400" kern="0">
                <a:solidFill>
                  <a:prstClr val="black"/>
                </a:solidFill>
              </a:rPr>
              <a:t>모델 객체</a:t>
            </a:r>
            <a:endParaRPr lang="en-US" altLang="ko-KR" sz="1400" kern="0">
              <a:solidFill>
                <a:prstClr val="black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BA972F-7F46-4A0F-B455-EF49BDEE5CBE}"/>
              </a:ext>
            </a:extLst>
          </p:cNvPr>
          <p:cNvSpPr txBox="1"/>
          <p:nvPr/>
        </p:nvSpPr>
        <p:spPr>
          <a:xfrm>
            <a:off x="310353" y="1836199"/>
            <a:ext cx="1422928" cy="9177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사용자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C9C8F36-C36D-4F42-AE25-E3F393C3903B}"/>
              </a:ext>
            </a:extLst>
          </p:cNvPr>
          <p:cNvCxnSpPr>
            <a:cxnSpLocks/>
          </p:cNvCxnSpPr>
          <p:nvPr/>
        </p:nvCxnSpPr>
        <p:spPr bwMode="auto">
          <a:xfrm>
            <a:off x="1733281" y="2096050"/>
            <a:ext cx="1149025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6567FB2-FD0E-4905-9C60-B38B08684934}"/>
              </a:ext>
            </a:extLst>
          </p:cNvPr>
          <p:cNvSpPr txBox="1"/>
          <p:nvPr/>
        </p:nvSpPr>
        <p:spPr>
          <a:xfrm>
            <a:off x="1917188" y="1808985"/>
            <a:ext cx="745717" cy="307777"/>
          </a:xfrm>
          <a:prstGeom prst="rect">
            <a:avLst/>
          </a:prstGeom>
          <a:solidFill>
            <a:srgbClr val="9FA1A0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0"/>
              <a:t>1. </a:t>
            </a:r>
            <a:r>
              <a:rPr lang="ko-KR" altLang="en-US" sz="1400" b="0"/>
              <a:t>요청</a:t>
            </a:r>
            <a:endParaRPr lang="ko-KR" altLang="en-US" sz="1400" b="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5248566-B7C4-4C7F-8840-C99E1D1B56F3}"/>
              </a:ext>
            </a:extLst>
          </p:cNvPr>
          <p:cNvCxnSpPr>
            <a:cxnSpLocks/>
          </p:cNvCxnSpPr>
          <p:nvPr/>
        </p:nvCxnSpPr>
        <p:spPr bwMode="auto">
          <a:xfrm>
            <a:off x="4305234" y="2096050"/>
            <a:ext cx="1149025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EA000C1-1CE1-4CD5-98B3-91810FAF7E7F}"/>
              </a:ext>
            </a:extLst>
          </p:cNvPr>
          <p:cNvSpPr txBox="1"/>
          <p:nvPr/>
        </p:nvSpPr>
        <p:spPr>
          <a:xfrm>
            <a:off x="4457766" y="1792923"/>
            <a:ext cx="745717" cy="307777"/>
          </a:xfrm>
          <a:prstGeom prst="rect">
            <a:avLst/>
          </a:prstGeom>
          <a:solidFill>
            <a:srgbClr val="9FA1A0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0"/>
              <a:t>2. </a:t>
            </a:r>
            <a:r>
              <a:rPr lang="ko-KR" altLang="en-US" sz="1400" b="0"/>
              <a:t>호출</a:t>
            </a:r>
            <a:endParaRPr lang="ko-KR" altLang="en-US" sz="1400" b="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8C264BF-5E46-4C11-B1C2-3D575F9DA064}"/>
              </a:ext>
            </a:extLst>
          </p:cNvPr>
          <p:cNvCxnSpPr>
            <a:cxnSpLocks/>
          </p:cNvCxnSpPr>
          <p:nvPr/>
        </p:nvCxnSpPr>
        <p:spPr bwMode="auto">
          <a:xfrm flipH="1">
            <a:off x="4305234" y="2523240"/>
            <a:ext cx="1149025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DCD4FF9-C007-4757-AAF6-2CB66F980317}"/>
              </a:ext>
            </a:extLst>
          </p:cNvPr>
          <p:cNvCxnSpPr>
            <a:cxnSpLocks/>
          </p:cNvCxnSpPr>
          <p:nvPr/>
        </p:nvCxnSpPr>
        <p:spPr bwMode="auto">
          <a:xfrm flipH="1">
            <a:off x="1733280" y="2523240"/>
            <a:ext cx="1149025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491C1A6-5CF8-41A4-B1D0-3A3D92ED9E68}"/>
              </a:ext>
            </a:extLst>
          </p:cNvPr>
          <p:cNvSpPr txBox="1"/>
          <p:nvPr/>
        </p:nvSpPr>
        <p:spPr>
          <a:xfrm>
            <a:off x="4494603" y="260007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/>
              <a:t>결과</a:t>
            </a:r>
            <a:endParaRPr lang="ko-KR" altLang="en-US" sz="1400" b="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FE3BE02-3490-47BF-A3CD-92817253F767}"/>
              </a:ext>
            </a:extLst>
          </p:cNvPr>
          <p:cNvSpPr txBox="1"/>
          <p:nvPr/>
        </p:nvSpPr>
        <p:spPr>
          <a:xfrm>
            <a:off x="1922650" y="2569312"/>
            <a:ext cx="745717" cy="307777"/>
          </a:xfrm>
          <a:prstGeom prst="rect">
            <a:avLst/>
          </a:prstGeom>
          <a:solidFill>
            <a:srgbClr val="9FA1A0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0"/>
              <a:t>6. </a:t>
            </a:r>
            <a:r>
              <a:rPr lang="ko-KR" altLang="en-US" sz="1400" b="0"/>
              <a:t>응답</a:t>
            </a:r>
            <a:endParaRPr lang="ko-KR" altLang="en-US" sz="1400" b="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8DF1516-8898-4605-A51B-03F9BD9FCDB0}"/>
              </a:ext>
            </a:extLst>
          </p:cNvPr>
          <p:cNvCxnSpPr>
            <a:cxnSpLocks/>
          </p:cNvCxnSpPr>
          <p:nvPr/>
        </p:nvCxnSpPr>
        <p:spPr bwMode="auto">
          <a:xfrm>
            <a:off x="3900811" y="2753962"/>
            <a:ext cx="0" cy="599506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3A5F894-2E3A-4D60-A0EC-08B4C99C0D96}"/>
              </a:ext>
            </a:extLst>
          </p:cNvPr>
          <p:cNvSpPr txBox="1"/>
          <p:nvPr/>
        </p:nvSpPr>
        <p:spPr>
          <a:xfrm>
            <a:off x="4045722" y="2978035"/>
            <a:ext cx="873595" cy="3077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/>
              <a:t>4. </a:t>
            </a:r>
            <a:r>
              <a:rPr lang="ko-KR" altLang="en-US" sz="1400" b="0"/>
              <a:t>전달</a:t>
            </a:r>
            <a:endParaRPr lang="ko-KR" altLang="en-US" sz="1400" b="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D287B26-A7DD-44C2-8087-B4276773970F}"/>
              </a:ext>
            </a:extLst>
          </p:cNvPr>
          <p:cNvSpPr txBox="1"/>
          <p:nvPr/>
        </p:nvSpPr>
        <p:spPr>
          <a:xfrm>
            <a:off x="2226708" y="3008563"/>
            <a:ext cx="1010764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/>
              <a:t>결과화면</a:t>
            </a:r>
            <a:endParaRPr lang="ko-KR" altLang="en-US" sz="1400" b="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19AB1215-7CFF-4B1F-9BF2-7A1E46CCB7EB}"/>
              </a:ext>
            </a:extLst>
          </p:cNvPr>
          <p:cNvCxnSpPr>
            <a:cxnSpLocks/>
          </p:cNvCxnSpPr>
          <p:nvPr/>
        </p:nvCxnSpPr>
        <p:spPr bwMode="auto">
          <a:xfrm flipV="1">
            <a:off x="3237472" y="2781649"/>
            <a:ext cx="0" cy="565221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95D42BEA-4A5B-47CC-B880-21164285E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0747" y="1707654"/>
            <a:ext cx="809725" cy="1145927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DC22DED-47EA-4E57-9AA5-85B00C07F342}"/>
              </a:ext>
            </a:extLst>
          </p:cNvPr>
          <p:cNvCxnSpPr>
            <a:cxnSpLocks/>
          </p:cNvCxnSpPr>
          <p:nvPr/>
        </p:nvCxnSpPr>
        <p:spPr bwMode="auto">
          <a:xfrm>
            <a:off x="6867110" y="2075312"/>
            <a:ext cx="1149025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37A1F44-AC26-448C-B4B0-39275E0D8AAF}"/>
              </a:ext>
            </a:extLst>
          </p:cNvPr>
          <p:cNvSpPr txBox="1"/>
          <p:nvPr/>
        </p:nvSpPr>
        <p:spPr>
          <a:xfrm>
            <a:off x="7019642" y="1772185"/>
            <a:ext cx="710451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b="0"/>
              <a:t>3. SQL</a:t>
            </a:r>
            <a:endParaRPr lang="ko-KR" altLang="en-US" sz="1400" b="0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5B2BB4D-DACB-43AD-905A-77D7F40636B4}"/>
              </a:ext>
            </a:extLst>
          </p:cNvPr>
          <p:cNvCxnSpPr>
            <a:cxnSpLocks/>
          </p:cNvCxnSpPr>
          <p:nvPr/>
        </p:nvCxnSpPr>
        <p:spPr bwMode="auto">
          <a:xfrm flipH="1">
            <a:off x="6867110" y="2502502"/>
            <a:ext cx="1149025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EF6C077-881B-4708-BD48-688D4F34ACD8}"/>
              </a:ext>
            </a:extLst>
          </p:cNvPr>
          <p:cNvSpPr txBox="1"/>
          <p:nvPr/>
        </p:nvSpPr>
        <p:spPr>
          <a:xfrm>
            <a:off x="7056479" y="257933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/>
              <a:t>결과</a:t>
            </a:r>
            <a:endParaRPr lang="ko-KR" altLang="en-US" sz="1400" b="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47BA1E4-18CC-47D2-BC70-B00C04E3BA9A}"/>
              </a:ext>
            </a:extLst>
          </p:cNvPr>
          <p:cNvSpPr txBox="1"/>
          <p:nvPr/>
        </p:nvSpPr>
        <p:spPr>
          <a:xfrm>
            <a:off x="5444182" y="3346870"/>
            <a:ext cx="1422928" cy="7013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&lt;&lt;VO&gt;&gt;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>
                <a:solidFill>
                  <a:prstClr val="black"/>
                </a:solidFill>
              </a:rPr>
              <a:t>값 객체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3027B4D-52D8-49F5-BEB8-1983BF15CC24}"/>
              </a:ext>
            </a:extLst>
          </p:cNvPr>
          <p:cNvCxnSpPr>
            <a:cxnSpLocks/>
          </p:cNvCxnSpPr>
          <p:nvPr/>
        </p:nvCxnSpPr>
        <p:spPr bwMode="auto">
          <a:xfrm flipV="1">
            <a:off x="4342801" y="3688569"/>
            <a:ext cx="1111458" cy="1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866495B-7E84-441E-AB3E-5CD8244E1DA5}"/>
              </a:ext>
            </a:extLst>
          </p:cNvPr>
          <p:cNvSpPr txBox="1"/>
          <p:nvPr/>
        </p:nvSpPr>
        <p:spPr>
          <a:xfrm>
            <a:off x="4466997" y="3319735"/>
            <a:ext cx="807971" cy="30777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/>
              <a:t>5. </a:t>
            </a:r>
            <a:r>
              <a:rPr lang="ko-KR" altLang="en-US" sz="1400" b="0"/>
              <a:t>참조</a:t>
            </a:r>
            <a:endParaRPr lang="ko-KR" altLang="en-US" sz="1400" b="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DDC486E-0D7C-472E-9C95-89D5E9440892}"/>
              </a:ext>
            </a:extLst>
          </p:cNvPr>
          <p:cNvCxnSpPr>
            <a:cxnSpLocks/>
          </p:cNvCxnSpPr>
          <p:nvPr/>
        </p:nvCxnSpPr>
        <p:spPr bwMode="auto">
          <a:xfrm>
            <a:off x="6165723" y="2764506"/>
            <a:ext cx="0" cy="599506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F25B964-FE2D-4806-84AA-B56DEE4455EE}"/>
              </a:ext>
            </a:extLst>
          </p:cNvPr>
          <p:cNvSpPr txBox="1"/>
          <p:nvPr/>
        </p:nvSpPr>
        <p:spPr>
          <a:xfrm>
            <a:off x="6305471" y="2953137"/>
            <a:ext cx="1879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/>
              <a:t>생성</a:t>
            </a:r>
            <a:r>
              <a:rPr lang="en-US" altLang="ko-KR" sz="1400" b="0"/>
              <a:t>/</a:t>
            </a:r>
            <a:r>
              <a:rPr lang="ko-KR" altLang="en-US" sz="1400" b="0"/>
              <a:t>참조</a:t>
            </a:r>
            <a:endParaRPr lang="ko-KR" altLang="en-US" sz="1400" b="0" dirty="0"/>
          </a:p>
        </p:txBody>
      </p:sp>
      <p:grpSp>
        <p:nvGrpSpPr>
          <p:cNvPr id="44" name="그룹 52">
            <a:extLst>
              <a:ext uri="{FF2B5EF4-FFF2-40B4-BE49-F238E27FC236}">
                <a16:creationId xmlns:a16="http://schemas.microsoft.com/office/drawing/2014/main" id="{B7A2E538-132D-449E-B4C2-DF63E9AA4692}"/>
              </a:ext>
            </a:extLst>
          </p:cNvPr>
          <p:cNvGrpSpPr/>
          <p:nvPr/>
        </p:nvGrpSpPr>
        <p:grpSpPr>
          <a:xfrm>
            <a:off x="202894" y="4118354"/>
            <a:ext cx="7699202" cy="557471"/>
            <a:chOff x="1151820" y="1497363"/>
            <a:chExt cx="22630140" cy="939467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8A36A7B-B75B-472A-8A56-C25F842FEBB4}"/>
                </a:ext>
              </a:extLst>
            </p:cNvPr>
            <p:cNvSpPr/>
            <p:nvPr/>
          </p:nvSpPr>
          <p:spPr>
            <a:xfrm>
              <a:off x="1718050" y="1523591"/>
              <a:ext cx="22063910" cy="84837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자유형 16">
              <a:extLst>
                <a:ext uri="{FF2B5EF4-FFF2-40B4-BE49-F238E27FC236}">
                  <a16:creationId xmlns:a16="http://schemas.microsoft.com/office/drawing/2014/main" id="{E5D78F5A-2D47-45C4-B5AE-22CDDDEF2A8A}"/>
                </a:ext>
              </a:extLst>
            </p:cNvPr>
            <p:cNvSpPr/>
            <p:nvPr/>
          </p:nvSpPr>
          <p:spPr bwMode="auto">
            <a:xfrm>
              <a:off x="1151820" y="1497363"/>
              <a:ext cx="1072680" cy="282712"/>
            </a:xfrm>
            <a:prstGeom prst="roundRect">
              <a:avLst/>
            </a:pr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B3CC4EC-9DCC-4104-A45E-9D02235DD9B3}"/>
                </a:ext>
              </a:extLst>
            </p:cNvPr>
            <p:cNvSpPr/>
            <p:nvPr/>
          </p:nvSpPr>
          <p:spPr>
            <a:xfrm>
              <a:off x="2463249" y="1555084"/>
              <a:ext cx="21024462" cy="8817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JSP</a:t>
              </a:r>
              <a:r>
                <a:rPr lang="ko-KR" altLang="en-US" sz="14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는 서블릿으로 부터 전달받은 값 객체를 참조하여 웹 브라우저가 출력할 결과 화면을 생성하고</a:t>
              </a:r>
              <a:r>
                <a:rPr lang="en-US" altLang="ko-KR" sz="14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</a:p>
            <a:p>
              <a:r>
                <a:rPr lang="ko-KR" altLang="en-US" sz="14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 브라우저에 출력하여 요청처리 완료 </a:t>
              </a:r>
              <a:endPara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757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MVC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아키텍쳐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5" name="그룹 9">
            <a:extLst>
              <a:ext uri="{FF2B5EF4-FFF2-40B4-BE49-F238E27FC236}">
                <a16:creationId xmlns:a16="http://schemas.microsoft.com/office/drawing/2014/main" id="{2C128F0C-2953-487A-BFC0-FDAA3092FD1C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07" name="Picture 26" descr="그림2">
              <a:extLst>
                <a:ext uri="{FF2B5EF4-FFF2-40B4-BE49-F238E27FC236}">
                  <a16:creationId xmlns:a16="http://schemas.microsoft.com/office/drawing/2014/main" id="{A83DECF6-8AAC-4C47-AE06-AF7ABFD370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0B37D91-A2E3-433E-AF1E-547036B9BF2E}"/>
                </a:ext>
              </a:extLst>
            </p:cNvPr>
            <p:cNvSpPr/>
            <p:nvPr/>
          </p:nvSpPr>
          <p:spPr>
            <a:xfrm>
              <a:off x="911746" y="2055249"/>
              <a:ext cx="202257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MVC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패턴 흐름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E7B29C1-4877-42F3-BB1F-A61A4AA8C3EB}"/>
              </a:ext>
            </a:extLst>
          </p:cNvPr>
          <p:cNvSpPr txBox="1"/>
          <p:nvPr/>
        </p:nvSpPr>
        <p:spPr>
          <a:xfrm>
            <a:off x="395536" y="1339203"/>
            <a:ext cx="3744416" cy="40785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r>
              <a:rPr lang="en-US" altLang="ko-KR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lang="ko-KR" altLang="en-US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응답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64D2AE-5092-41F1-8DA2-C490D2671C61}"/>
              </a:ext>
            </a:extLst>
          </p:cNvPr>
          <p:cNvSpPr txBox="1"/>
          <p:nvPr/>
        </p:nvSpPr>
        <p:spPr>
          <a:xfrm>
            <a:off x="2882306" y="1857288"/>
            <a:ext cx="1422928" cy="9177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&lt;&lt;Contrller&gt;&gt;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>
                <a:solidFill>
                  <a:prstClr val="black"/>
                </a:solidFill>
              </a:rPr>
              <a:t>서블릿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1095CF-A951-4EB6-91B0-2B26A55F5FE5}"/>
              </a:ext>
            </a:extLst>
          </p:cNvPr>
          <p:cNvSpPr txBox="1"/>
          <p:nvPr/>
        </p:nvSpPr>
        <p:spPr>
          <a:xfrm>
            <a:off x="2882306" y="3346871"/>
            <a:ext cx="1422928" cy="7013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&lt;&lt;VIEW&gt;&gt;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JSP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5A27C6-2AC0-473D-8B22-6F7F3BCBE7CF}"/>
              </a:ext>
            </a:extLst>
          </p:cNvPr>
          <p:cNvSpPr txBox="1"/>
          <p:nvPr/>
        </p:nvSpPr>
        <p:spPr>
          <a:xfrm>
            <a:off x="5454259" y="1863886"/>
            <a:ext cx="1422928" cy="9177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lvl="0" algn="ctr">
              <a:defRPr/>
            </a:pPr>
            <a:r>
              <a:rPr lang="en-US" altLang="ko-KR" sz="1400" kern="0">
                <a:solidFill>
                  <a:prstClr val="black"/>
                </a:solidFill>
              </a:rPr>
              <a:t>&lt;&lt;Model&gt;&gt;</a:t>
            </a:r>
          </a:p>
          <a:p>
            <a:pPr lvl="0" algn="ctr">
              <a:defRPr/>
            </a:pPr>
            <a:r>
              <a:rPr lang="ko-KR" altLang="en-US" sz="1400" kern="0">
                <a:solidFill>
                  <a:prstClr val="black"/>
                </a:solidFill>
              </a:rPr>
              <a:t>모델 객체</a:t>
            </a:r>
            <a:endParaRPr lang="en-US" altLang="ko-KR" sz="1400" kern="0">
              <a:solidFill>
                <a:prstClr val="black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BA972F-7F46-4A0F-B455-EF49BDEE5CBE}"/>
              </a:ext>
            </a:extLst>
          </p:cNvPr>
          <p:cNvSpPr txBox="1"/>
          <p:nvPr/>
        </p:nvSpPr>
        <p:spPr>
          <a:xfrm>
            <a:off x="310353" y="1836199"/>
            <a:ext cx="1422928" cy="9177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사용자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C9C8F36-C36D-4F42-AE25-E3F393C3903B}"/>
              </a:ext>
            </a:extLst>
          </p:cNvPr>
          <p:cNvCxnSpPr>
            <a:cxnSpLocks/>
          </p:cNvCxnSpPr>
          <p:nvPr/>
        </p:nvCxnSpPr>
        <p:spPr bwMode="auto">
          <a:xfrm>
            <a:off x="1733281" y="2096050"/>
            <a:ext cx="1149025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6567FB2-FD0E-4905-9C60-B38B08684934}"/>
              </a:ext>
            </a:extLst>
          </p:cNvPr>
          <p:cNvSpPr txBox="1"/>
          <p:nvPr/>
        </p:nvSpPr>
        <p:spPr>
          <a:xfrm>
            <a:off x="1917188" y="1808985"/>
            <a:ext cx="745717" cy="307777"/>
          </a:xfrm>
          <a:prstGeom prst="rect">
            <a:avLst/>
          </a:prstGeom>
          <a:solidFill>
            <a:srgbClr val="9FA1A0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0"/>
              <a:t>1. </a:t>
            </a:r>
            <a:r>
              <a:rPr lang="ko-KR" altLang="en-US" sz="1400" b="0"/>
              <a:t>요청</a:t>
            </a:r>
            <a:endParaRPr lang="ko-KR" altLang="en-US" sz="1400" b="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5248566-B7C4-4C7F-8840-C99E1D1B56F3}"/>
              </a:ext>
            </a:extLst>
          </p:cNvPr>
          <p:cNvCxnSpPr>
            <a:cxnSpLocks/>
          </p:cNvCxnSpPr>
          <p:nvPr/>
        </p:nvCxnSpPr>
        <p:spPr bwMode="auto">
          <a:xfrm>
            <a:off x="4305234" y="2096050"/>
            <a:ext cx="1149025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EA000C1-1CE1-4CD5-98B3-91810FAF7E7F}"/>
              </a:ext>
            </a:extLst>
          </p:cNvPr>
          <p:cNvSpPr txBox="1"/>
          <p:nvPr/>
        </p:nvSpPr>
        <p:spPr>
          <a:xfrm>
            <a:off x="4457766" y="1792923"/>
            <a:ext cx="745717" cy="307777"/>
          </a:xfrm>
          <a:prstGeom prst="rect">
            <a:avLst/>
          </a:prstGeom>
          <a:solidFill>
            <a:srgbClr val="9FA1A0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0"/>
              <a:t>2. </a:t>
            </a:r>
            <a:r>
              <a:rPr lang="ko-KR" altLang="en-US" sz="1400" b="0"/>
              <a:t>호출</a:t>
            </a:r>
            <a:endParaRPr lang="ko-KR" altLang="en-US" sz="1400" b="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8C264BF-5E46-4C11-B1C2-3D575F9DA064}"/>
              </a:ext>
            </a:extLst>
          </p:cNvPr>
          <p:cNvCxnSpPr>
            <a:cxnSpLocks/>
          </p:cNvCxnSpPr>
          <p:nvPr/>
        </p:nvCxnSpPr>
        <p:spPr bwMode="auto">
          <a:xfrm flipH="1">
            <a:off x="4305234" y="2523240"/>
            <a:ext cx="1149025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DCD4FF9-C007-4757-AAF6-2CB66F980317}"/>
              </a:ext>
            </a:extLst>
          </p:cNvPr>
          <p:cNvCxnSpPr>
            <a:cxnSpLocks/>
          </p:cNvCxnSpPr>
          <p:nvPr/>
        </p:nvCxnSpPr>
        <p:spPr bwMode="auto">
          <a:xfrm flipH="1">
            <a:off x="1733280" y="2523240"/>
            <a:ext cx="1149025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491C1A6-5CF8-41A4-B1D0-3A3D92ED9E68}"/>
              </a:ext>
            </a:extLst>
          </p:cNvPr>
          <p:cNvSpPr txBox="1"/>
          <p:nvPr/>
        </p:nvSpPr>
        <p:spPr>
          <a:xfrm>
            <a:off x="4494603" y="260007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/>
              <a:t>결과</a:t>
            </a:r>
            <a:endParaRPr lang="ko-KR" altLang="en-US" sz="1400" b="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FE3BE02-3490-47BF-A3CD-92817253F767}"/>
              </a:ext>
            </a:extLst>
          </p:cNvPr>
          <p:cNvSpPr txBox="1"/>
          <p:nvPr/>
        </p:nvSpPr>
        <p:spPr>
          <a:xfrm>
            <a:off x="1922650" y="2569312"/>
            <a:ext cx="745717" cy="307777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0"/>
              <a:t>6. </a:t>
            </a:r>
            <a:r>
              <a:rPr lang="ko-KR" altLang="en-US" sz="1400" b="0"/>
              <a:t>응답</a:t>
            </a:r>
            <a:endParaRPr lang="ko-KR" altLang="en-US" sz="1400" b="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8DF1516-8898-4605-A51B-03F9BD9FCDB0}"/>
              </a:ext>
            </a:extLst>
          </p:cNvPr>
          <p:cNvCxnSpPr>
            <a:cxnSpLocks/>
          </p:cNvCxnSpPr>
          <p:nvPr/>
        </p:nvCxnSpPr>
        <p:spPr bwMode="auto">
          <a:xfrm>
            <a:off x="3900811" y="2753962"/>
            <a:ext cx="0" cy="599506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3A5F894-2E3A-4D60-A0EC-08B4C99C0D96}"/>
              </a:ext>
            </a:extLst>
          </p:cNvPr>
          <p:cNvSpPr txBox="1"/>
          <p:nvPr/>
        </p:nvSpPr>
        <p:spPr>
          <a:xfrm>
            <a:off x="4045722" y="2978035"/>
            <a:ext cx="873595" cy="3077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/>
              <a:t>4. </a:t>
            </a:r>
            <a:r>
              <a:rPr lang="ko-KR" altLang="en-US" sz="1400" b="0"/>
              <a:t>전달</a:t>
            </a:r>
            <a:endParaRPr lang="ko-KR" altLang="en-US" sz="1400" b="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D287B26-A7DD-44C2-8087-B4276773970F}"/>
              </a:ext>
            </a:extLst>
          </p:cNvPr>
          <p:cNvSpPr txBox="1"/>
          <p:nvPr/>
        </p:nvSpPr>
        <p:spPr>
          <a:xfrm>
            <a:off x="2226708" y="3008563"/>
            <a:ext cx="1010764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/>
              <a:t>결과화면</a:t>
            </a:r>
            <a:endParaRPr lang="ko-KR" altLang="en-US" sz="1400" b="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19AB1215-7CFF-4B1F-9BF2-7A1E46CCB7EB}"/>
              </a:ext>
            </a:extLst>
          </p:cNvPr>
          <p:cNvCxnSpPr>
            <a:cxnSpLocks/>
          </p:cNvCxnSpPr>
          <p:nvPr/>
        </p:nvCxnSpPr>
        <p:spPr bwMode="auto">
          <a:xfrm flipV="1">
            <a:off x="3237472" y="2781649"/>
            <a:ext cx="0" cy="565221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95D42BEA-4A5B-47CC-B880-21164285E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0747" y="1707654"/>
            <a:ext cx="809725" cy="1145927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DC22DED-47EA-4E57-9AA5-85B00C07F342}"/>
              </a:ext>
            </a:extLst>
          </p:cNvPr>
          <p:cNvCxnSpPr>
            <a:cxnSpLocks/>
          </p:cNvCxnSpPr>
          <p:nvPr/>
        </p:nvCxnSpPr>
        <p:spPr bwMode="auto">
          <a:xfrm>
            <a:off x="6867110" y="2075312"/>
            <a:ext cx="1149025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37A1F44-AC26-448C-B4B0-39275E0D8AAF}"/>
              </a:ext>
            </a:extLst>
          </p:cNvPr>
          <p:cNvSpPr txBox="1"/>
          <p:nvPr/>
        </p:nvSpPr>
        <p:spPr>
          <a:xfrm>
            <a:off x="7019642" y="1772185"/>
            <a:ext cx="710451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b="0"/>
              <a:t>3. SQL</a:t>
            </a:r>
            <a:endParaRPr lang="ko-KR" altLang="en-US" sz="1400" b="0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5B2BB4D-DACB-43AD-905A-77D7F40636B4}"/>
              </a:ext>
            </a:extLst>
          </p:cNvPr>
          <p:cNvCxnSpPr>
            <a:cxnSpLocks/>
          </p:cNvCxnSpPr>
          <p:nvPr/>
        </p:nvCxnSpPr>
        <p:spPr bwMode="auto">
          <a:xfrm flipH="1">
            <a:off x="6867110" y="2502502"/>
            <a:ext cx="1149025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EF6C077-881B-4708-BD48-688D4F34ACD8}"/>
              </a:ext>
            </a:extLst>
          </p:cNvPr>
          <p:cNvSpPr txBox="1"/>
          <p:nvPr/>
        </p:nvSpPr>
        <p:spPr>
          <a:xfrm>
            <a:off x="7056479" y="257933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/>
              <a:t>결과</a:t>
            </a:r>
            <a:endParaRPr lang="ko-KR" altLang="en-US" sz="1400" b="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47BA1E4-18CC-47D2-BC70-B00C04E3BA9A}"/>
              </a:ext>
            </a:extLst>
          </p:cNvPr>
          <p:cNvSpPr txBox="1"/>
          <p:nvPr/>
        </p:nvSpPr>
        <p:spPr>
          <a:xfrm>
            <a:off x="5444182" y="3346870"/>
            <a:ext cx="1422928" cy="7013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&lt;&lt;VO&gt;&gt;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>
                <a:solidFill>
                  <a:prstClr val="black"/>
                </a:solidFill>
              </a:rPr>
              <a:t>값 객체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3027B4D-52D8-49F5-BEB8-1983BF15CC24}"/>
              </a:ext>
            </a:extLst>
          </p:cNvPr>
          <p:cNvCxnSpPr>
            <a:cxnSpLocks/>
          </p:cNvCxnSpPr>
          <p:nvPr/>
        </p:nvCxnSpPr>
        <p:spPr bwMode="auto">
          <a:xfrm flipV="1">
            <a:off x="4342801" y="3688569"/>
            <a:ext cx="1111458" cy="1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866495B-7E84-441E-AB3E-5CD8244E1DA5}"/>
              </a:ext>
            </a:extLst>
          </p:cNvPr>
          <p:cNvSpPr txBox="1"/>
          <p:nvPr/>
        </p:nvSpPr>
        <p:spPr>
          <a:xfrm>
            <a:off x="4466997" y="3319735"/>
            <a:ext cx="807971" cy="3077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/>
              <a:t>5. </a:t>
            </a:r>
            <a:r>
              <a:rPr lang="ko-KR" altLang="en-US" sz="1400" b="0"/>
              <a:t>참조</a:t>
            </a:r>
            <a:endParaRPr lang="ko-KR" altLang="en-US" sz="1400" b="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DDC486E-0D7C-472E-9C95-89D5E9440892}"/>
              </a:ext>
            </a:extLst>
          </p:cNvPr>
          <p:cNvCxnSpPr>
            <a:cxnSpLocks/>
          </p:cNvCxnSpPr>
          <p:nvPr/>
        </p:nvCxnSpPr>
        <p:spPr bwMode="auto">
          <a:xfrm>
            <a:off x="6165723" y="2764506"/>
            <a:ext cx="0" cy="599506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F25B964-FE2D-4806-84AA-B56DEE4455EE}"/>
              </a:ext>
            </a:extLst>
          </p:cNvPr>
          <p:cNvSpPr txBox="1"/>
          <p:nvPr/>
        </p:nvSpPr>
        <p:spPr>
          <a:xfrm>
            <a:off x="6305471" y="2953137"/>
            <a:ext cx="1879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/>
              <a:t>생성</a:t>
            </a:r>
            <a:r>
              <a:rPr lang="en-US" altLang="ko-KR" sz="1400" b="0"/>
              <a:t>/</a:t>
            </a:r>
            <a:r>
              <a:rPr lang="ko-KR" altLang="en-US" sz="1400" b="0"/>
              <a:t>참조</a:t>
            </a:r>
            <a:endParaRPr lang="ko-KR" altLang="en-US" sz="1400" b="0" dirty="0"/>
          </a:p>
        </p:txBody>
      </p:sp>
      <p:grpSp>
        <p:nvGrpSpPr>
          <p:cNvPr id="44" name="그룹 52">
            <a:extLst>
              <a:ext uri="{FF2B5EF4-FFF2-40B4-BE49-F238E27FC236}">
                <a16:creationId xmlns:a16="http://schemas.microsoft.com/office/drawing/2014/main" id="{B7A2E538-132D-449E-B4C2-DF63E9AA4692}"/>
              </a:ext>
            </a:extLst>
          </p:cNvPr>
          <p:cNvGrpSpPr/>
          <p:nvPr/>
        </p:nvGrpSpPr>
        <p:grpSpPr>
          <a:xfrm>
            <a:off x="202894" y="4118354"/>
            <a:ext cx="7699202" cy="518981"/>
            <a:chOff x="1151820" y="1497363"/>
            <a:chExt cx="22630140" cy="874602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8A36A7B-B75B-472A-8A56-C25F842FEBB4}"/>
                </a:ext>
              </a:extLst>
            </p:cNvPr>
            <p:cNvSpPr/>
            <p:nvPr/>
          </p:nvSpPr>
          <p:spPr>
            <a:xfrm>
              <a:off x="1718050" y="1523591"/>
              <a:ext cx="22063910" cy="84837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자유형 16">
              <a:extLst>
                <a:ext uri="{FF2B5EF4-FFF2-40B4-BE49-F238E27FC236}">
                  <a16:creationId xmlns:a16="http://schemas.microsoft.com/office/drawing/2014/main" id="{E5D78F5A-2D47-45C4-B5AE-22CDDDEF2A8A}"/>
                </a:ext>
              </a:extLst>
            </p:cNvPr>
            <p:cNvSpPr/>
            <p:nvPr/>
          </p:nvSpPr>
          <p:spPr bwMode="auto">
            <a:xfrm>
              <a:off x="1151820" y="1497363"/>
              <a:ext cx="1072680" cy="282712"/>
            </a:xfrm>
            <a:prstGeom prst="roundRect">
              <a:avLst/>
            </a:pr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B3CC4EC-9DCC-4104-A45E-9D02235DD9B3}"/>
                </a:ext>
              </a:extLst>
            </p:cNvPr>
            <p:cNvSpPr/>
            <p:nvPr/>
          </p:nvSpPr>
          <p:spPr>
            <a:xfrm>
              <a:off x="2463249" y="1555084"/>
              <a:ext cx="12199483" cy="5186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 브라우저는 서버로부터 받은 응답 내용을 화면에 출력</a:t>
              </a:r>
              <a:endPara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686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MVC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아키텍쳐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5" name="그룹 9">
            <a:extLst>
              <a:ext uri="{FF2B5EF4-FFF2-40B4-BE49-F238E27FC236}">
                <a16:creationId xmlns:a16="http://schemas.microsoft.com/office/drawing/2014/main" id="{2C128F0C-2953-487A-BFC0-FDAA3092FD1C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07" name="Picture 26" descr="그림2">
              <a:extLst>
                <a:ext uri="{FF2B5EF4-FFF2-40B4-BE49-F238E27FC236}">
                  <a16:creationId xmlns:a16="http://schemas.microsoft.com/office/drawing/2014/main" id="{A83DECF6-8AAC-4C47-AE06-AF7ABFD370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0B37D91-A2E3-433E-AF1E-547036B9BF2E}"/>
                </a:ext>
              </a:extLst>
            </p:cNvPr>
            <p:cNvSpPr/>
            <p:nvPr/>
          </p:nvSpPr>
          <p:spPr>
            <a:xfrm>
              <a:off x="911746" y="2055249"/>
              <a:ext cx="202257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MVC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패턴 흐름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E7B29C1-4877-42F3-BB1F-A61A4AA8C3EB}"/>
              </a:ext>
            </a:extLst>
          </p:cNvPr>
          <p:cNvSpPr txBox="1"/>
          <p:nvPr/>
        </p:nvSpPr>
        <p:spPr>
          <a:xfrm>
            <a:off x="395536" y="1339203"/>
            <a:ext cx="3744416" cy="40785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r>
              <a:rPr lang="en-US" altLang="ko-KR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lang="ko-KR" altLang="en-US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응답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64D2AE-5092-41F1-8DA2-C490D2671C61}"/>
              </a:ext>
            </a:extLst>
          </p:cNvPr>
          <p:cNvSpPr txBox="1"/>
          <p:nvPr/>
        </p:nvSpPr>
        <p:spPr>
          <a:xfrm>
            <a:off x="2882306" y="1857288"/>
            <a:ext cx="1422928" cy="9177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&lt;&lt;Contrller&gt;&gt;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>
                <a:solidFill>
                  <a:prstClr val="black"/>
                </a:solidFill>
              </a:rPr>
              <a:t>서블릿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1095CF-A951-4EB6-91B0-2B26A55F5FE5}"/>
              </a:ext>
            </a:extLst>
          </p:cNvPr>
          <p:cNvSpPr txBox="1"/>
          <p:nvPr/>
        </p:nvSpPr>
        <p:spPr>
          <a:xfrm>
            <a:off x="2882306" y="3346871"/>
            <a:ext cx="1422928" cy="7013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&lt;&lt;VIEW&gt;&gt;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JSP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5A27C6-2AC0-473D-8B22-6F7F3BCBE7CF}"/>
              </a:ext>
            </a:extLst>
          </p:cNvPr>
          <p:cNvSpPr txBox="1"/>
          <p:nvPr/>
        </p:nvSpPr>
        <p:spPr>
          <a:xfrm>
            <a:off x="5454259" y="1863886"/>
            <a:ext cx="1422928" cy="9177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lvl="0" algn="ctr">
              <a:defRPr/>
            </a:pPr>
            <a:r>
              <a:rPr lang="en-US" altLang="ko-KR" sz="1400" kern="0">
                <a:solidFill>
                  <a:prstClr val="black"/>
                </a:solidFill>
              </a:rPr>
              <a:t>&lt;&lt;Model&gt;&gt;</a:t>
            </a:r>
          </a:p>
          <a:p>
            <a:pPr lvl="0" algn="ctr">
              <a:defRPr/>
            </a:pPr>
            <a:r>
              <a:rPr lang="ko-KR" altLang="en-US" sz="1400" kern="0">
                <a:solidFill>
                  <a:prstClr val="black"/>
                </a:solidFill>
              </a:rPr>
              <a:t>모델 객체</a:t>
            </a:r>
            <a:endParaRPr lang="en-US" altLang="ko-KR" sz="1400" kern="0">
              <a:solidFill>
                <a:prstClr val="black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BA972F-7F46-4A0F-B455-EF49BDEE5CBE}"/>
              </a:ext>
            </a:extLst>
          </p:cNvPr>
          <p:cNvSpPr txBox="1"/>
          <p:nvPr/>
        </p:nvSpPr>
        <p:spPr>
          <a:xfrm>
            <a:off x="310353" y="1836199"/>
            <a:ext cx="1422928" cy="9177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사용자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C9C8F36-C36D-4F42-AE25-E3F393C3903B}"/>
              </a:ext>
            </a:extLst>
          </p:cNvPr>
          <p:cNvCxnSpPr>
            <a:cxnSpLocks/>
          </p:cNvCxnSpPr>
          <p:nvPr/>
        </p:nvCxnSpPr>
        <p:spPr bwMode="auto">
          <a:xfrm>
            <a:off x="1733281" y="2096050"/>
            <a:ext cx="1149025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6567FB2-FD0E-4905-9C60-B38B08684934}"/>
              </a:ext>
            </a:extLst>
          </p:cNvPr>
          <p:cNvSpPr txBox="1"/>
          <p:nvPr/>
        </p:nvSpPr>
        <p:spPr>
          <a:xfrm>
            <a:off x="1917188" y="1808985"/>
            <a:ext cx="745717" cy="307777"/>
          </a:xfrm>
          <a:prstGeom prst="rect">
            <a:avLst/>
          </a:prstGeom>
          <a:solidFill>
            <a:srgbClr val="9FA1A0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0"/>
              <a:t>1. </a:t>
            </a:r>
            <a:r>
              <a:rPr lang="ko-KR" altLang="en-US" sz="1400" b="0"/>
              <a:t>요청</a:t>
            </a:r>
            <a:endParaRPr lang="ko-KR" altLang="en-US" sz="1400" b="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5248566-B7C4-4C7F-8840-C99E1D1B56F3}"/>
              </a:ext>
            </a:extLst>
          </p:cNvPr>
          <p:cNvCxnSpPr>
            <a:cxnSpLocks/>
          </p:cNvCxnSpPr>
          <p:nvPr/>
        </p:nvCxnSpPr>
        <p:spPr bwMode="auto">
          <a:xfrm>
            <a:off x="4305234" y="2096050"/>
            <a:ext cx="1149025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EA000C1-1CE1-4CD5-98B3-91810FAF7E7F}"/>
              </a:ext>
            </a:extLst>
          </p:cNvPr>
          <p:cNvSpPr txBox="1"/>
          <p:nvPr/>
        </p:nvSpPr>
        <p:spPr>
          <a:xfrm>
            <a:off x="4457766" y="1792923"/>
            <a:ext cx="745717" cy="307777"/>
          </a:xfrm>
          <a:prstGeom prst="rect">
            <a:avLst/>
          </a:prstGeom>
          <a:solidFill>
            <a:srgbClr val="9FA1A0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0"/>
              <a:t>2. </a:t>
            </a:r>
            <a:r>
              <a:rPr lang="ko-KR" altLang="en-US" sz="1400" b="0"/>
              <a:t>호출</a:t>
            </a:r>
            <a:endParaRPr lang="ko-KR" altLang="en-US" sz="1400" b="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8C264BF-5E46-4C11-B1C2-3D575F9DA064}"/>
              </a:ext>
            </a:extLst>
          </p:cNvPr>
          <p:cNvCxnSpPr>
            <a:cxnSpLocks/>
          </p:cNvCxnSpPr>
          <p:nvPr/>
        </p:nvCxnSpPr>
        <p:spPr bwMode="auto">
          <a:xfrm flipH="1">
            <a:off x="4305234" y="2523240"/>
            <a:ext cx="1149025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DCD4FF9-C007-4757-AAF6-2CB66F980317}"/>
              </a:ext>
            </a:extLst>
          </p:cNvPr>
          <p:cNvCxnSpPr>
            <a:cxnSpLocks/>
          </p:cNvCxnSpPr>
          <p:nvPr/>
        </p:nvCxnSpPr>
        <p:spPr bwMode="auto">
          <a:xfrm flipH="1">
            <a:off x="1733280" y="2523240"/>
            <a:ext cx="1149025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491C1A6-5CF8-41A4-B1D0-3A3D92ED9E68}"/>
              </a:ext>
            </a:extLst>
          </p:cNvPr>
          <p:cNvSpPr txBox="1"/>
          <p:nvPr/>
        </p:nvSpPr>
        <p:spPr>
          <a:xfrm>
            <a:off x="4494603" y="260007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/>
              <a:t>결과</a:t>
            </a:r>
            <a:endParaRPr lang="ko-KR" altLang="en-US" sz="1400" b="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FE3BE02-3490-47BF-A3CD-92817253F767}"/>
              </a:ext>
            </a:extLst>
          </p:cNvPr>
          <p:cNvSpPr txBox="1"/>
          <p:nvPr/>
        </p:nvSpPr>
        <p:spPr>
          <a:xfrm>
            <a:off x="1922650" y="2569312"/>
            <a:ext cx="745717" cy="307777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0"/>
              <a:t>6. </a:t>
            </a:r>
            <a:r>
              <a:rPr lang="ko-KR" altLang="en-US" sz="1400" b="0"/>
              <a:t>응답</a:t>
            </a:r>
            <a:endParaRPr lang="ko-KR" altLang="en-US" sz="1400" b="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8DF1516-8898-4605-A51B-03F9BD9FCDB0}"/>
              </a:ext>
            </a:extLst>
          </p:cNvPr>
          <p:cNvCxnSpPr>
            <a:cxnSpLocks/>
          </p:cNvCxnSpPr>
          <p:nvPr/>
        </p:nvCxnSpPr>
        <p:spPr bwMode="auto">
          <a:xfrm>
            <a:off x="3900811" y="2753962"/>
            <a:ext cx="0" cy="599506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3A5F894-2E3A-4D60-A0EC-08B4C99C0D96}"/>
              </a:ext>
            </a:extLst>
          </p:cNvPr>
          <p:cNvSpPr txBox="1"/>
          <p:nvPr/>
        </p:nvSpPr>
        <p:spPr>
          <a:xfrm>
            <a:off x="4045722" y="2978035"/>
            <a:ext cx="873595" cy="3077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/>
              <a:t>4. </a:t>
            </a:r>
            <a:r>
              <a:rPr lang="ko-KR" altLang="en-US" sz="1400" b="0"/>
              <a:t>전달</a:t>
            </a:r>
            <a:endParaRPr lang="ko-KR" altLang="en-US" sz="1400" b="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D287B26-A7DD-44C2-8087-B4276773970F}"/>
              </a:ext>
            </a:extLst>
          </p:cNvPr>
          <p:cNvSpPr txBox="1"/>
          <p:nvPr/>
        </p:nvSpPr>
        <p:spPr>
          <a:xfrm>
            <a:off x="2226708" y="3008563"/>
            <a:ext cx="1010764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/>
              <a:t>결과화면</a:t>
            </a:r>
            <a:endParaRPr lang="ko-KR" altLang="en-US" sz="1400" b="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19AB1215-7CFF-4B1F-9BF2-7A1E46CCB7EB}"/>
              </a:ext>
            </a:extLst>
          </p:cNvPr>
          <p:cNvCxnSpPr>
            <a:cxnSpLocks/>
          </p:cNvCxnSpPr>
          <p:nvPr/>
        </p:nvCxnSpPr>
        <p:spPr bwMode="auto">
          <a:xfrm flipV="1">
            <a:off x="3237472" y="2781649"/>
            <a:ext cx="0" cy="565221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95D42BEA-4A5B-47CC-B880-21164285E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0747" y="1707654"/>
            <a:ext cx="809725" cy="1145927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DC22DED-47EA-4E57-9AA5-85B00C07F342}"/>
              </a:ext>
            </a:extLst>
          </p:cNvPr>
          <p:cNvCxnSpPr>
            <a:cxnSpLocks/>
          </p:cNvCxnSpPr>
          <p:nvPr/>
        </p:nvCxnSpPr>
        <p:spPr bwMode="auto">
          <a:xfrm>
            <a:off x="6867110" y="2075312"/>
            <a:ext cx="1149025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37A1F44-AC26-448C-B4B0-39275E0D8AAF}"/>
              </a:ext>
            </a:extLst>
          </p:cNvPr>
          <p:cNvSpPr txBox="1"/>
          <p:nvPr/>
        </p:nvSpPr>
        <p:spPr>
          <a:xfrm>
            <a:off x="7019642" y="1772185"/>
            <a:ext cx="710451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b="0"/>
              <a:t>3. SQL</a:t>
            </a:r>
            <a:endParaRPr lang="ko-KR" altLang="en-US" sz="1400" b="0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5B2BB4D-DACB-43AD-905A-77D7F40636B4}"/>
              </a:ext>
            </a:extLst>
          </p:cNvPr>
          <p:cNvCxnSpPr>
            <a:cxnSpLocks/>
          </p:cNvCxnSpPr>
          <p:nvPr/>
        </p:nvCxnSpPr>
        <p:spPr bwMode="auto">
          <a:xfrm flipH="1">
            <a:off x="6867110" y="2502502"/>
            <a:ext cx="1149025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EF6C077-881B-4708-BD48-688D4F34ACD8}"/>
              </a:ext>
            </a:extLst>
          </p:cNvPr>
          <p:cNvSpPr txBox="1"/>
          <p:nvPr/>
        </p:nvSpPr>
        <p:spPr>
          <a:xfrm>
            <a:off x="7056479" y="257933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/>
              <a:t>결과</a:t>
            </a:r>
            <a:endParaRPr lang="ko-KR" altLang="en-US" sz="1400" b="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47BA1E4-18CC-47D2-BC70-B00C04E3BA9A}"/>
              </a:ext>
            </a:extLst>
          </p:cNvPr>
          <p:cNvSpPr txBox="1"/>
          <p:nvPr/>
        </p:nvSpPr>
        <p:spPr>
          <a:xfrm>
            <a:off x="5444182" y="3346870"/>
            <a:ext cx="1422928" cy="7013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&lt;&lt;VO&gt;&gt;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>
                <a:solidFill>
                  <a:prstClr val="black"/>
                </a:solidFill>
              </a:rPr>
              <a:t>값 객체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3027B4D-52D8-49F5-BEB8-1983BF15CC24}"/>
              </a:ext>
            </a:extLst>
          </p:cNvPr>
          <p:cNvCxnSpPr>
            <a:cxnSpLocks/>
          </p:cNvCxnSpPr>
          <p:nvPr/>
        </p:nvCxnSpPr>
        <p:spPr bwMode="auto">
          <a:xfrm flipV="1">
            <a:off x="4342801" y="3688569"/>
            <a:ext cx="1111458" cy="1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866495B-7E84-441E-AB3E-5CD8244E1DA5}"/>
              </a:ext>
            </a:extLst>
          </p:cNvPr>
          <p:cNvSpPr txBox="1"/>
          <p:nvPr/>
        </p:nvSpPr>
        <p:spPr>
          <a:xfrm>
            <a:off x="4466997" y="3319735"/>
            <a:ext cx="807971" cy="3077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/>
              <a:t>5. </a:t>
            </a:r>
            <a:r>
              <a:rPr lang="ko-KR" altLang="en-US" sz="1400" b="0"/>
              <a:t>참조</a:t>
            </a:r>
            <a:endParaRPr lang="ko-KR" altLang="en-US" sz="1400" b="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DDC486E-0D7C-472E-9C95-89D5E9440892}"/>
              </a:ext>
            </a:extLst>
          </p:cNvPr>
          <p:cNvCxnSpPr>
            <a:cxnSpLocks/>
          </p:cNvCxnSpPr>
          <p:nvPr/>
        </p:nvCxnSpPr>
        <p:spPr bwMode="auto">
          <a:xfrm>
            <a:off x="6165723" y="2764506"/>
            <a:ext cx="0" cy="599506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F25B964-FE2D-4806-84AA-B56DEE4455EE}"/>
              </a:ext>
            </a:extLst>
          </p:cNvPr>
          <p:cNvSpPr txBox="1"/>
          <p:nvPr/>
        </p:nvSpPr>
        <p:spPr>
          <a:xfrm>
            <a:off x="6305471" y="2953137"/>
            <a:ext cx="1879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/>
              <a:t>생성</a:t>
            </a:r>
            <a:r>
              <a:rPr lang="en-US" altLang="ko-KR" sz="1400" b="0"/>
              <a:t>/</a:t>
            </a:r>
            <a:r>
              <a:rPr lang="ko-KR" altLang="en-US" sz="1400" b="0"/>
              <a:t>참조</a:t>
            </a:r>
            <a:endParaRPr lang="ko-KR" altLang="en-US" sz="1400" b="0" dirty="0"/>
          </a:p>
        </p:txBody>
      </p:sp>
      <p:grpSp>
        <p:nvGrpSpPr>
          <p:cNvPr id="44" name="그룹 52">
            <a:extLst>
              <a:ext uri="{FF2B5EF4-FFF2-40B4-BE49-F238E27FC236}">
                <a16:creationId xmlns:a16="http://schemas.microsoft.com/office/drawing/2014/main" id="{B7A2E538-132D-449E-B4C2-DF63E9AA4692}"/>
              </a:ext>
            </a:extLst>
          </p:cNvPr>
          <p:cNvGrpSpPr/>
          <p:nvPr/>
        </p:nvGrpSpPr>
        <p:grpSpPr>
          <a:xfrm>
            <a:off x="202894" y="4118354"/>
            <a:ext cx="7699202" cy="518981"/>
            <a:chOff x="1151820" y="1497363"/>
            <a:chExt cx="22630140" cy="874602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8A36A7B-B75B-472A-8A56-C25F842FEBB4}"/>
                </a:ext>
              </a:extLst>
            </p:cNvPr>
            <p:cNvSpPr/>
            <p:nvPr/>
          </p:nvSpPr>
          <p:spPr>
            <a:xfrm>
              <a:off x="1718050" y="1523591"/>
              <a:ext cx="22063910" cy="84837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자유형 16">
              <a:extLst>
                <a:ext uri="{FF2B5EF4-FFF2-40B4-BE49-F238E27FC236}">
                  <a16:creationId xmlns:a16="http://schemas.microsoft.com/office/drawing/2014/main" id="{E5D78F5A-2D47-45C4-B5AE-22CDDDEF2A8A}"/>
                </a:ext>
              </a:extLst>
            </p:cNvPr>
            <p:cNvSpPr/>
            <p:nvPr/>
          </p:nvSpPr>
          <p:spPr bwMode="auto">
            <a:xfrm>
              <a:off x="1151820" y="1497363"/>
              <a:ext cx="1072680" cy="282712"/>
            </a:xfrm>
            <a:prstGeom prst="roundRect">
              <a:avLst/>
            </a:pr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B3CC4EC-9DCC-4104-A45E-9D02235DD9B3}"/>
                </a:ext>
              </a:extLst>
            </p:cNvPr>
            <p:cNvSpPr/>
            <p:nvPr/>
          </p:nvSpPr>
          <p:spPr>
            <a:xfrm>
              <a:off x="2463249" y="1555084"/>
              <a:ext cx="12199483" cy="5186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 브라우저는 서버로부터 받은 응답 내용을 화면에 출력</a:t>
              </a:r>
              <a:endPara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660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MVC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아키텍쳐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5" name="그룹 9">
            <a:extLst>
              <a:ext uri="{FF2B5EF4-FFF2-40B4-BE49-F238E27FC236}">
                <a16:creationId xmlns:a16="http://schemas.microsoft.com/office/drawing/2014/main" id="{2C128F0C-2953-487A-BFC0-FDAA3092FD1C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07" name="Picture 26" descr="그림2">
              <a:extLst>
                <a:ext uri="{FF2B5EF4-FFF2-40B4-BE49-F238E27FC236}">
                  <a16:creationId xmlns:a16="http://schemas.microsoft.com/office/drawing/2014/main" id="{A83DECF6-8AAC-4C47-AE06-AF7ABFD370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0B37D91-A2E3-433E-AF1E-547036B9BF2E}"/>
                </a:ext>
              </a:extLst>
            </p:cNvPr>
            <p:cNvSpPr/>
            <p:nvPr/>
          </p:nvSpPr>
          <p:spPr>
            <a:xfrm>
              <a:off x="911746" y="2055249"/>
              <a:ext cx="202257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MVC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패턴 개념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E7B29C1-4877-42F3-BB1F-A61A4AA8C3EB}"/>
              </a:ext>
            </a:extLst>
          </p:cNvPr>
          <p:cNvSpPr txBox="1"/>
          <p:nvPr/>
        </p:nvSpPr>
        <p:spPr>
          <a:xfrm>
            <a:off x="395536" y="1339203"/>
            <a:ext cx="3744416" cy="40785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r>
              <a:rPr lang="ko-KR" altLang="en-US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프론트 컨트롤러 패턴 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64D2AE-5092-41F1-8DA2-C490D2671C61}"/>
              </a:ext>
            </a:extLst>
          </p:cNvPr>
          <p:cNvSpPr txBox="1"/>
          <p:nvPr/>
        </p:nvSpPr>
        <p:spPr>
          <a:xfrm>
            <a:off x="2423847" y="2289336"/>
            <a:ext cx="1422928" cy="9177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프론트</a:t>
            </a:r>
            <a:endParaRPr kumimoji="1" lang="en-US" altLang="ko-KR" sz="1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>
                <a:solidFill>
                  <a:prstClr val="black"/>
                </a:solidFill>
              </a:rPr>
              <a:t>컨트롤러</a:t>
            </a:r>
            <a:endParaRPr lang="en-US" altLang="ko-KR" sz="1400" kern="0">
              <a:solidFill>
                <a:prstClr val="black"/>
              </a:solidFill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서블릿</a:t>
            </a: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/JSP)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5A27C6-2AC0-473D-8B22-6F7F3BCBE7CF}"/>
              </a:ext>
            </a:extLst>
          </p:cNvPr>
          <p:cNvSpPr txBox="1"/>
          <p:nvPr/>
        </p:nvSpPr>
        <p:spPr>
          <a:xfrm>
            <a:off x="4572000" y="2307366"/>
            <a:ext cx="1422928" cy="9177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lvl="0" algn="ctr">
              <a:defRPr/>
            </a:pPr>
            <a:r>
              <a:rPr lang="ko-KR" altLang="en-US" sz="1400" kern="0">
                <a:solidFill>
                  <a:prstClr val="black"/>
                </a:solidFill>
              </a:rPr>
              <a:t>애플리케이션</a:t>
            </a:r>
            <a:endParaRPr lang="en-US" altLang="ko-KR" sz="1400" kern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en-US" altLang="ko-KR" sz="1400" kern="0">
                <a:solidFill>
                  <a:prstClr val="black"/>
                </a:solidFill>
              </a:rPr>
              <a:t>(Controller)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BA972F-7F46-4A0F-B455-EF49BDEE5CBE}"/>
              </a:ext>
            </a:extLst>
          </p:cNvPr>
          <p:cNvSpPr txBox="1"/>
          <p:nvPr/>
        </p:nvSpPr>
        <p:spPr>
          <a:xfrm>
            <a:off x="280518" y="2530602"/>
            <a:ext cx="1422928" cy="4352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사용자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C9C8F36-C36D-4F42-AE25-E3F393C3903B}"/>
              </a:ext>
            </a:extLst>
          </p:cNvPr>
          <p:cNvCxnSpPr>
            <a:cxnSpLocks/>
          </p:cNvCxnSpPr>
          <p:nvPr/>
        </p:nvCxnSpPr>
        <p:spPr bwMode="auto">
          <a:xfrm>
            <a:off x="1715533" y="2717638"/>
            <a:ext cx="696227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6567FB2-FD0E-4905-9C60-B38B08684934}"/>
              </a:ext>
            </a:extLst>
          </p:cNvPr>
          <p:cNvSpPr txBox="1"/>
          <p:nvPr/>
        </p:nvSpPr>
        <p:spPr>
          <a:xfrm>
            <a:off x="1917188" y="2241033"/>
            <a:ext cx="745717" cy="307777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0"/>
              <a:t>1. </a:t>
            </a:r>
            <a:r>
              <a:rPr lang="ko-KR" altLang="en-US" sz="1400" b="0"/>
              <a:t>요청</a:t>
            </a:r>
            <a:endParaRPr lang="ko-KR" altLang="en-US" sz="1400" b="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C0CE85-DCC5-4DE5-9259-0880807420F6}"/>
              </a:ext>
            </a:extLst>
          </p:cNvPr>
          <p:cNvSpPr txBox="1"/>
          <p:nvPr/>
        </p:nvSpPr>
        <p:spPr>
          <a:xfrm>
            <a:off x="6816418" y="2102143"/>
            <a:ext cx="1422928" cy="3322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lvl="0" algn="ctr">
              <a:defRPr/>
            </a:pPr>
            <a:r>
              <a:rPr lang="ko-KR" altLang="en-US" sz="1400" kern="0">
                <a:solidFill>
                  <a:prstClr val="black"/>
                </a:solidFill>
              </a:rPr>
              <a:t>뷰</a:t>
            </a:r>
            <a:endParaRPr lang="en-US" altLang="ko-KR" sz="1400" kern="0">
              <a:solidFill>
                <a:prstClr val="black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2CE882D-49FE-4717-837B-07E7C799CCEC}"/>
              </a:ext>
            </a:extLst>
          </p:cNvPr>
          <p:cNvSpPr txBox="1"/>
          <p:nvPr/>
        </p:nvSpPr>
        <p:spPr>
          <a:xfrm>
            <a:off x="6804248" y="2583754"/>
            <a:ext cx="1422928" cy="3322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lvl="0" algn="ctr">
              <a:defRPr/>
            </a:pPr>
            <a:r>
              <a:rPr lang="ko-KR" altLang="en-US" sz="1400" kern="0">
                <a:solidFill>
                  <a:prstClr val="black"/>
                </a:solidFill>
              </a:rPr>
              <a:t>뷰</a:t>
            </a:r>
            <a:endParaRPr lang="en-US" altLang="ko-KR" sz="1400" kern="0">
              <a:solidFill>
                <a:prstClr val="black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E94498-A2A6-4D0C-97B9-428673FEB463}"/>
              </a:ext>
            </a:extLst>
          </p:cNvPr>
          <p:cNvSpPr txBox="1"/>
          <p:nvPr/>
        </p:nvSpPr>
        <p:spPr>
          <a:xfrm>
            <a:off x="6804248" y="3040994"/>
            <a:ext cx="1422928" cy="3322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lvl="0" algn="ctr">
              <a:defRPr/>
            </a:pPr>
            <a:r>
              <a:rPr lang="ko-KR" altLang="en-US" sz="1400" kern="0">
                <a:solidFill>
                  <a:prstClr val="black"/>
                </a:solidFill>
              </a:rPr>
              <a:t>뷰</a:t>
            </a:r>
            <a:endParaRPr lang="en-US" altLang="ko-KR" sz="1400" kern="0">
              <a:solidFill>
                <a:prstClr val="black"/>
              </a:solidFill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429B2ED-4039-433A-9CF1-FC7041DA56EB}"/>
              </a:ext>
            </a:extLst>
          </p:cNvPr>
          <p:cNvCxnSpPr>
            <a:cxnSpLocks/>
          </p:cNvCxnSpPr>
          <p:nvPr/>
        </p:nvCxnSpPr>
        <p:spPr bwMode="auto">
          <a:xfrm>
            <a:off x="3846775" y="2748217"/>
            <a:ext cx="725225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F6F9C9F-D86D-4C4D-BE09-9221D63FE115}"/>
              </a:ext>
            </a:extLst>
          </p:cNvPr>
          <p:cNvCxnSpPr>
            <a:cxnSpLocks/>
            <a:endCxn id="45" idx="1"/>
          </p:cNvCxnSpPr>
          <p:nvPr/>
        </p:nvCxnSpPr>
        <p:spPr bwMode="auto">
          <a:xfrm flipV="1">
            <a:off x="5982758" y="2749859"/>
            <a:ext cx="821490" cy="50558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3D5A395-FDD1-4E05-AA83-F4FCD808DED1}"/>
              </a:ext>
            </a:extLst>
          </p:cNvPr>
          <p:cNvCxnSpPr>
            <a:cxnSpLocks/>
            <a:stCxn id="33" idx="3"/>
            <a:endCxn id="44" idx="1"/>
          </p:cNvCxnSpPr>
          <p:nvPr/>
        </p:nvCxnSpPr>
        <p:spPr bwMode="auto">
          <a:xfrm flipV="1">
            <a:off x="5994928" y="2268248"/>
            <a:ext cx="821490" cy="49800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F2DA1E1-414F-43A0-983C-7B2030EB3958}"/>
              </a:ext>
            </a:extLst>
          </p:cNvPr>
          <p:cNvCxnSpPr>
            <a:cxnSpLocks/>
            <a:stCxn id="33" idx="3"/>
            <a:endCxn id="46" idx="1"/>
          </p:cNvCxnSpPr>
          <p:nvPr/>
        </p:nvCxnSpPr>
        <p:spPr bwMode="auto">
          <a:xfrm>
            <a:off x="5994928" y="2766248"/>
            <a:ext cx="809320" cy="440851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61" name="그룹 52">
            <a:extLst>
              <a:ext uri="{FF2B5EF4-FFF2-40B4-BE49-F238E27FC236}">
                <a16:creationId xmlns:a16="http://schemas.microsoft.com/office/drawing/2014/main" id="{20300FB3-E222-4349-9C03-6EB4DE5B84EA}"/>
              </a:ext>
            </a:extLst>
          </p:cNvPr>
          <p:cNvGrpSpPr/>
          <p:nvPr/>
        </p:nvGrpSpPr>
        <p:grpSpPr>
          <a:xfrm>
            <a:off x="359786" y="3684010"/>
            <a:ext cx="7699202" cy="349047"/>
            <a:chOff x="1151820" y="1497363"/>
            <a:chExt cx="22630140" cy="588224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0122E25-D6B9-42DA-A6D8-D5F1C9C25296}"/>
                </a:ext>
              </a:extLst>
            </p:cNvPr>
            <p:cNvSpPr/>
            <p:nvPr/>
          </p:nvSpPr>
          <p:spPr>
            <a:xfrm>
              <a:off x="1718050" y="1523590"/>
              <a:ext cx="22063910" cy="5619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자유형 16">
              <a:extLst>
                <a:ext uri="{FF2B5EF4-FFF2-40B4-BE49-F238E27FC236}">
                  <a16:creationId xmlns:a16="http://schemas.microsoft.com/office/drawing/2014/main" id="{03D123F5-6B57-40F7-86F6-F546F0E69B31}"/>
                </a:ext>
              </a:extLst>
            </p:cNvPr>
            <p:cNvSpPr/>
            <p:nvPr/>
          </p:nvSpPr>
          <p:spPr bwMode="auto">
            <a:xfrm>
              <a:off x="1151820" y="1497363"/>
              <a:ext cx="1072680" cy="282712"/>
            </a:xfrm>
            <a:prstGeom prst="roundRect">
              <a:avLst/>
            </a:pr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9167847-829D-46CA-9F31-FF3F7E919A3B}"/>
                </a:ext>
              </a:extLst>
            </p:cNvPr>
            <p:cNvSpPr/>
            <p:nvPr/>
          </p:nvSpPr>
          <p:spPr>
            <a:xfrm>
              <a:off x="2463249" y="1555084"/>
              <a:ext cx="15257367" cy="5186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프론트 컨트롤러는 사용자가 보낸 요청을 받아서 공통적인 작업을 수행</a:t>
              </a:r>
              <a:endPara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5" name="그룹 52">
            <a:extLst>
              <a:ext uri="{FF2B5EF4-FFF2-40B4-BE49-F238E27FC236}">
                <a16:creationId xmlns:a16="http://schemas.microsoft.com/office/drawing/2014/main" id="{2C61135C-CFB2-4445-89D8-3940F2DDE048}"/>
              </a:ext>
            </a:extLst>
          </p:cNvPr>
          <p:cNvGrpSpPr/>
          <p:nvPr/>
        </p:nvGrpSpPr>
        <p:grpSpPr>
          <a:xfrm>
            <a:off x="367107" y="4181143"/>
            <a:ext cx="7699202" cy="349047"/>
            <a:chOff x="1151820" y="1497363"/>
            <a:chExt cx="22630140" cy="588224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A9DA0D2-B9C5-45EE-A9EB-60F18EC7198D}"/>
                </a:ext>
              </a:extLst>
            </p:cNvPr>
            <p:cNvSpPr/>
            <p:nvPr/>
          </p:nvSpPr>
          <p:spPr>
            <a:xfrm>
              <a:off x="1718050" y="1523590"/>
              <a:ext cx="22063910" cy="5619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7" name="자유형 16">
              <a:extLst>
                <a:ext uri="{FF2B5EF4-FFF2-40B4-BE49-F238E27FC236}">
                  <a16:creationId xmlns:a16="http://schemas.microsoft.com/office/drawing/2014/main" id="{5C2A4D40-B09F-4A42-B8A6-F098C10CD88D}"/>
                </a:ext>
              </a:extLst>
            </p:cNvPr>
            <p:cNvSpPr/>
            <p:nvPr/>
          </p:nvSpPr>
          <p:spPr bwMode="auto">
            <a:xfrm>
              <a:off x="1151820" y="1497363"/>
              <a:ext cx="1072680" cy="282712"/>
            </a:xfrm>
            <a:prstGeom prst="roundRect">
              <a:avLst/>
            </a:pr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1921BC-6224-43D8-8372-EEB828BFA8CA}"/>
                </a:ext>
              </a:extLst>
            </p:cNvPr>
            <p:cNvSpPr/>
            <p:nvPr/>
          </p:nvSpPr>
          <p:spPr>
            <a:xfrm>
              <a:off x="2463249" y="1555084"/>
              <a:ext cx="14903988" cy="5186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프론트 컨트롤러가 적절한 컨트롤러 작업 할당 및 뷰에 최종결과 생성</a:t>
              </a:r>
              <a:endPara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9" name="그룹 52">
            <a:extLst>
              <a:ext uri="{FF2B5EF4-FFF2-40B4-BE49-F238E27FC236}">
                <a16:creationId xmlns:a16="http://schemas.microsoft.com/office/drawing/2014/main" id="{74642C68-F7EB-4726-AC96-C9928A7652BA}"/>
              </a:ext>
            </a:extLst>
          </p:cNvPr>
          <p:cNvGrpSpPr/>
          <p:nvPr/>
        </p:nvGrpSpPr>
        <p:grpSpPr>
          <a:xfrm>
            <a:off x="347616" y="4635365"/>
            <a:ext cx="7699202" cy="349047"/>
            <a:chOff x="1151820" y="1497363"/>
            <a:chExt cx="22630140" cy="588224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2D55574-B5C5-4B77-8552-2329655E992C}"/>
                </a:ext>
              </a:extLst>
            </p:cNvPr>
            <p:cNvSpPr/>
            <p:nvPr/>
          </p:nvSpPr>
          <p:spPr>
            <a:xfrm>
              <a:off x="1718050" y="1523590"/>
              <a:ext cx="22063910" cy="5619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1" name="자유형 16">
              <a:extLst>
                <a:ext uri="{FF2B5EF4-FFF2-40B4-BE49-F238E27FC236}">
                  <a16:creationId xmlns:a16="http://schemas.microsoft.com/office/drawing/2014/main" id="{0ED7E5AC-7A66-42EA-A449-092848B92BA1}"/>
                </a:ext>
              </a:extLst>
            </p:cNvPr>
            <p:cNvSpPr/>
            <p:nvPr/>
          </p:nvSpPr>
          <p:spPr bwMode="auto">
            <a:xfrm>
              <a:off x="1151820" y="1497363"/>
              <a:ext cx="1072680" cy="282712"/>
            </a:xfrm>
            <a:prstGeom prst="roundRect">
              <a:avLst/>
            </a:pr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9E0DC80-7FB2-47A5-A79E-6979708B3EEC}"/>
                </a:ext>
              </a:extLst>
            </p:cNvPr>
            <p:cNvSpPr/>
            <p:nvPr/>
          </p:nvSpPr>
          <p:spPr>
            <a:xfrm>
              <a:off x="2463249" y="1555084"/>
              <a:ext cx="18951324" cy="5186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인증</a:t>
              </a:r>
              <a:r>
                <a:rPr lang="en-US" altLang="ko-KR" sz="14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4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권한 체크와 같이 공통처리로직이 있는경우 사용자요청을 중앙집중적 관리 시 사용</a:t>
              </a:r>
              <a:endPara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499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조회하기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B6D5855-7039-40C6-B551-6A33E3E8E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47076"/>
              </p:ext>
            </p:extLst>
          </p:nvPr>
        </p:nvGraphicFramePr>
        <p:xfrm>
          <a:off x="410424" y="1679472"/>
          <a:ext cx="8147980" cy="1182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182248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--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조건절 사용하기</a:t>
                      </a:r>
                    </a:p>
                    <a:p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{</a:t>
                      </a: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 리스트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  <a:p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{</a:t>
                      </a: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  <a:p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WHERE </a:t>
                      </a: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조건절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3A662AD-5F72-4063-B1B4-C197F717555A}"/>
              </a:ext>
            </a:extLst>
          </p:cNvPr>
          <p:cNvSpPr txBox="1"/>
          <p:nvPr/>
        </p:nvSpPr>
        <p:spPr>
          <a:xfrm>
            <a:off x="395536" y="1347614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유형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95B4056-81B3-4DA4-83FC-71E9BC8235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467945"/>
              </p:ext>
            </p:extLst>
          </p:nvPr>
        </p:nvGraphicFramePr>
        <p:xfrm>
          <a:off x="410424" y="3372248"/>
          <a:ext cx="814798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182248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--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조건절 사용하기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REGIONID, PRODUCTGROUP, YEARWEEK, VOL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KOPO_PRODUCT_VOLUME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WHERE 1=1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AND PRODUCTGROUP = 'ST0001’ </a:t>
                      </a:r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--  ‘st0001’ not selected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AND YEARWEEK &gt;= '201501'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2B1DF161-8CC9-4484-AC00-2D038482477A}"/>
              </a:ext>
            </a:extLst>
          </p:cNvPr>
          <p:cNvSpPr txBox="1"/>
          <p:nvPr/>
        </p:nvSpPr>
        <p:spPr>
          <a:xfrm>
            <a:off x="395536" y="3040390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실습예제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9">
            <a:extLst>
              <a:ext uri="{FF2B5EF4-FFF2-40B4-BE49-F238E27FC236}">
                <a16:creationId xmlns:a16="http://schemas.microsoft.com/office/drawing/2014/main" id="{B75D3849-08C4-4442-B65A-E79CD836BC98}"/>
              </a:ext>
            </a:extLst>
          </p:cNvPr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24" name="Picture 26" descr="그림2">
              <a:extLst>
                <a:ext uri="{FF2B5EF4-FFF2-40B4-BE49-F238E27FC236}">
                  <a16:creationId xmlns:a16="http://schemas.microsoft.com/office/drawing/2014/main" id="{CB181EDF-432B-490B-BEFB-8237A069C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978C57A-AA40-479C-99AE-BB78EFA0F8E4}"/>
                </a:ext>
              </a:extLst>
            </p:cNvPr>
            <p:cNvSpPr/>
            <p:nvPr/>
          </p:nvSpPr>
          <p:spPr>
            <a:xfrm>
              <a:off x="911746" y="2055249"/>
              <a:ext cx="364861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조건절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(WHERE)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BC8AFE16-740E-41B5-B775-1040BCB70D9F}"/>
              </a:ext>
            </a:extLst>
          </p:cNvPr>
          <p:cNvSpPr/>
          <p:nvPr/>
        </p:nvSpPr>
        <p:spPr bwMode="auto">
          <a:xfrm>
            <a:off x="3779912" y="2149329"/>
            <a:ext cx="3986404" cy="861662"/>
          </a:xfrm>
          <a:prstGeom prst="wedgeRectCallout">
            <a:avLst>
              <a:gd name="adj1" fmla="val -62257"/>
              <a:gd name="adj2" fmla="val 102354"/>
            </a:avLst>
          </a:prstGeom>
          <a:solidFill>
            <a:srgbClr val="FFFF99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4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문자는 홑 따옴표 사용</a:t>
            </a:r>
            <a:endParaRPr lang="en-US" altLang="ko-KR" sz="1400" b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4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비교시 대</a:t>
            </a:r>
            <a:r>
              <a:rPr lang="en-US" altLang="ko-KR" sz="14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/</a:t>
            </a:r>
            <a:r>
              <a:rPr lang="ko-KR" altLang="en-US" sz="14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소문자 구분함</a:t>
            </a:r>
            <a:endParaRPr lang="en-US" altLang="ko-KR" sz="1400" b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12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조회하기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9">
            <a:extLst>
              <a:ext uri="{FF2B5EF4-FFF2-40B4-BE49-F238E27FC236}">
                <a16:creationId xmlns:a16="http://schemas.microsoft.com/office/drawing/2014/main" id="{B75D3849-08C4-4442-B65A-E79CD836BC98}"/>
              </a:ext>
            </a:extLst>
          </p:cNvPr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24" name="Picture 26" descr="그림2">
              <a:extLst>
                <a:ext uri="{FF2B5EF4-FFF2-40B4-BE49-F238E27FC236}">
                  <a16:creationId xmlns:a16="http://schemas.microsoft.com/office/drawing/2014/main" id="{CB181EDF-432B-490B-BEFB-8237A069C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978C57A-AA40-479C-99AE-BB78EFA0F8E4}"/>
                </a:ext>
              </a:extLst>
            </p:cNvPr>
            <p:cNvSpPr/>
            <p:nvPr/>
          </p:nvSpPr>
          <p:spPr>
            <a:xfrm>
              <a:off x="911746" y="2055249"/>
              <a:ext cx="364861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조건절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(WHERE)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37B788B4-BA48-4550-A734-C4DCAFC4C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1366550"/>
            <a:ext cx="4248472" cy="338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8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7CCC53-B8C9-4F70-A6C9-D8BBC28CF7A1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KOPO_PRODUCT_VOLUME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테이블에서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ST0002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상품의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201515, 201516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년도 제품만 조회하세요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079155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조회하기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B6D5855-7039-40C6-B551-6A33E3E8E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689148"/>
              </p:ext>
            </p:extLst>
          </p:nvPr>
        </p:nvGraphicFramePr>
        <p:xfrm>
          <a:off x="410424" y="1679472"/>
          <a:ext cx="814798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182248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--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산술연산자 사용하기</a:t>
                      </a:r>
                    </a:p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</a:t>
                      </a:r>
                    </a:p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VOL,</a:t>
                      </a:r>
                    </a:p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200" dirty="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 * 1.1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 WEIGHTED_VOL</a:t>
                      </a:r>
                    </a:p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KOPO_PRODUCT_VOLUME</a:t>
                      </a:r>
                    </a:p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WHERE 1=1</a:t>
                      </a:r>
                    </a:p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AND PRODUCTGROUP = 'ST0001'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3A662AD-5F72-4063-B1B4-C197F717555A}"/>
              </a:ext>
            </a:extLst>
          </p:cNvPr>
          <p:cNvSpPr txBox="1"/>
          <p:nvPr/>
        </p:nvSpPr>
        <p:spPr>
          <a:xfrm>
            <a:off x="395536" y="1347614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유형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95B4056-81B3-4DA4-83FC-71E9BC8235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241548"/>
              </p:ext>
            </p:extLst>
          </p:nvPr>
        </p:nvGraphicFramePr>
        <p:xfrm>
          <a:off x="395536" y="3372248"/>
          <a:ext cx="816286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2868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182248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--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산술연산자 사용하기</a:t>
                      </a:r>
                    </a:p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</a:t>
                      </a:r>
                    </a:p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REGIONID, PRODUCTGROUP, YEARWEEK, VOL,</a:t>
                      </a:r>
                    </a:p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ROUND(VOL * 1.1, 0) AS WEIGHTED_VOL</a:t>
                      </a:r>
                    </a:p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KOPO_PRODUCT_VOLUME</a:t>
                      </a:r>
                    </a:p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WHERE 1=1</a:t>
                      </a:r>
                    </a:p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AND PRODUCTGROUP = 'ST0001'</a:t>
                      </a:r>
                    </a:p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AND YEARWEEK &gt;= '201501'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2B1DF161-8CC9-4484-AC00-2D038482477A}"/>
              </a:ext>
            </a:extLst>
          </p:cNvPr>
          <p:cNvSpPr txBox="1"/>
          <p:nvPr/>
        </p:nvSpPr>
        <p:spPr>
          <a:xfrm>
            <a:off x="395536" y="3040390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실습예제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9">
            <a:extLst>
              <a:ext uri="{FF2B5EF4-FFF2-40B4-BE49-F238E27FC236}">
                <a16:creationId xmlns:a16="http://schemas.microsoft.com/office/drawing/2014/main" id="{B75D3849-08C4-4442-B65A-E79CD836BC98}"/>
              </a:ext>
            </a:extLst>
          </p:cNvPr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24" name="Picture 26" descr="그림2">
              <a:extLst>
                <a:ext uri="{FF2B5EF4-FFF2-40B4-BE49-F238E27FC236}">
                  <a16:creationId xmlns:a16="http://schemas.microsoft.com/office/drawing/2014/main" id="{CB181EDF-432B-490B-BEFB-8237A069C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978C57A-AA40-479C-99AE-BB78EFA0F8E4}"/>
                </a:ext>
              </a:extLst>
            </p:cNvPr>
            <p:cNvSpPr/>
            <p:nvPr/>
          </p:nvSpPr>
          <p:spPr>
            <a:xfrm>
              <a:off x="911746" y="2055249"/>
              <a:ext cx="296316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산술연산자 사용하기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A92F02-890B-4F62-BE44-7101AC5EB4BE}"/>
              </a:ext>
            </a:extLst>
          </p:cNvPr>
          <p:cNvSpPr/>
          <p:nvPr/>
        </p:nvSpPr>
        <p:spPr>
          <a:xfrm>
            <a:off x="2699792" y="1294443"/>
            <a:ext cx="62724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https://docs.oracle.com/cd/B19306_01/server.102/b14200/functions001.htm</a:t>
            </a:r>
          </a:p>
        </p:txBody>
      </p:sp>
    </p:spTree>
    <p:extLst>
      <p:ext uri="{BB962C8B-B14F-4D97-AF65-F5344CB8AC3E}">
        <p14:creationId xmlns:p14="http://schemas.microsoft.com/office/powerpoint/2010/main" val="226442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4029"/>
            <a:ext cx="6980962" cy="58350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무결성 제약조건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6" name="그룹 9"/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4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" name="직사각형 48"/>
            <p:cNvSpPr/>
            <p:nvPr/>
          </p:nvSpPr>
          <p:spPr>
            <a:xfrm>
              <a:off x="911746" y="2055249"/>
              <a:ext cx="410485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무결성 제약조건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참조 무결성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2" name="별: 꼭짓점 7개 21">
            <a:extLst>
              <a:ext uri="{FF2B5EF4-FFF2-40B4-BE49-F238E27FC236}">
                <a16:creationId xmlns:a16="http://schemas.microsoft.com/office/drawing/2014/main" id="{EC4C95ED-877B-4E65-BC78-0BAC70680088}"/>
              </a:ext>
            </a:extLst>
          </p:cNvPr>
          <p:cNvSpPr/>
          <p:nvPr/>
        </p:nvSpPr>
        <p:spPr bwMode="auto">
          <a:xfrm>
            <a:off x="4203512" y="1314087"/>
            <a:ext cx="4753087" cy="1903623"/>
          </a:xfrm>
          <a:prstGeom prst="star7">
            <a:avLst/>
          </a:prstGeom>
          <a:solidFill>
            <a:srgbClr val="FFC000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8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부모 테이블에 </a:t>
            </a:r>
            <a:r>
              <a:rPr lang="en-US" altLang="ko-KR" sz="18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EVENT </a:t>
            </a:r>
            <a:r>
              <a:rPr lang="ko-KR" altLang="en-US" sz="18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정보 없는데 </a:t>
            </a:r>
            <a:endParaRPr lang="en-US" altLang="ko-KR" sz="1800" b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8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자식 테이블에 삽입 </a:t>
            </a:r>
            <a:endParaRPr lang="en-US" altLang="ko-KR" sz="1800" b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8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시도함</a:t>
            </a:r>
            <a:endParaRPr kumimoji="1" lang="ko-KR" altLang="en-US" sz="18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DBC72A-547C-40D0-98CA-44C17D8DE4AB}"/>
              </a:ext>
            </a:extLst>
          </p:cNvPr>
          <p:cNvSpPr txBox="1"/>
          <p:nvPr/>
        </p:nvSpPr>
        <p:spPr>
          <a:xfrm>
            <a:off x="695817" y="2989616"/>
            <a:ext cx="2462397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0"/>
              <a:t>데이터 삽입 방법 </a:t>
            </a:r>
            <a:r>
              <a:rPr lang="en-US" altLang="ko-KR" sz="1400" b="0"/>
              <a:t>(</a:t>
            </a:r>
            <a:r>
              <a:rPr lang="ko-KR" altLang="en-US" sz="1400" b="0"/>
              <a:t>기본</a:t>
            </a:r>
            <a:r>
              <a:rPr lang="en-US" altLang="ko-KR" sz="1400" b="0"/>
              <a:t>)</a:t>
            </a:r>
            <a:endParaRPr lang="ko-KR" altLang="en-US" sz="1400" b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F8C605-9F01-40C0-BA78-859207B762A3}"/>
              </a:ext>
            </a:extLst>
          </p:cNvPr>
          <p:cNvSpPr txBox="1"/>
          <p:nvPr/>
        </p:nvSpPr>
        <p:spPr>
          <a:xfrm>
            <a:off x="638070" y="3342619"/>
            <a:ext cx="3037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/>
              <a:t>INSERT INTO </a:t>
            </a:r>
            <a:r>
              <a:rPr lang="ko-KR" altLang="en-US" sz="1600" b="0"/>
              <a:t>테이블명</a:t>
            </a:r>
            <a:endParaRPr lang="en-US" altLang="ko-KR" sz="1600" b="0"/>
          </a:p>
          <a:p>
            <a:r>
              <a:rPr lang="en-US" altLang="ko-KR" sz="1600" b="0"/>
              <a:t>VALUES (‘</a:t>
            </a:r>
            <a:r>
              <a:rPr lang="ko-KR" altLang="en-US" sz="1600" b="0"/>
              <a:t>문자</a:t>
            </a:r>
            <a:r>
              <a:rPr lang="en-US" altLang="ko-KR" sz="1600" b="0"/>
              <a:t>’, </a:t>
            </a:r>
            <a:r>
              <a:rPr lang="ko-KR" altLang="en-US" sz="1600" b="0"/>
              <a:t>숫자</a:t>
            </a:r>
            <a:r>
              <a:rPr lang="en-US" altLang="ko-KR" sz="1600" b="0"/>
              <a:t>, ‘</a:t>
            </a:r>
            <a:r>
              <a:rPr lang="ko-KR" altLang="en-US" sz="1600" b="0"/>
              <a:t>문자</a:t>
            </a:r>
            <a:r>
              <a:rPr lang="en-US" altLang="ko-KR" sz="1600" b="0"/>
              <a:t>2’,…)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1A6B56-3801-4283-9A1D-A71AE1664BF9}"/>
              </a:ext>
            </a:extLst>
          </p:cNvPr>
          <p:cNvSpPr txBox="1"/>
          <p:nvPr/>
        </p:nvSpPr>
        <p:spPr>
          <a:xfrm>
            <a:off x="1536445" y="124113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/>
              <a:t>행사정보</a:t>
            </a:r>
            <a:endParaRPr lang="ko-KR" altLang="en-US" sz="1400" b="0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6B0F58B-C4E0-426C-947B-EAE1FE544B9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46171" y="1556292"/>
          <a:ext cx="932675" cy="873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75">
                  <a:extLst>
                    <a:ext uri="{9D8B030D-6E8A-4147-A177-3AD203B41FA5}">
                      <a16:colId xmlns:a16="http://schemas.microsoft.com/office/drawing/2014/main" val="394179459"/>
                    </a:ext>
                  </a:extLst>
                </a:gridCol>
              </a:tblGrid>
              <a:tr h="20095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solidFill>
                            <a:srgbClr val="FFFF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행사번호</a:t>
                      </a:r>
                      <a:endParaRPr lang="en-US" altLang="ko-KR" sz="1200">
                        <a:solidFill>
                          <a:srgbClr val="FFFF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053876"/>
                  </a:ext>
                </a:extLst>
              </a:tr>
              <a:tr h="20095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행사기간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055294"/>
                  </a:ext>
                </a:extLst>
              </a:tr>
              <a:tr h="32497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할인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972491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107AE84-5909-4F62-A957-109477718214}"/>
              </a:ext>
            </a:extLst>
          </p:cNvPr>
          <p:cNvSpPr txBox="1"/>
          <p:nvPr/>
        </p:nvSpPr>
        <p:spPr>
          <a:xfrm>
            <a:off x="3377266" y="133105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/>
              <a:t>상품실적</a:t>
            </a:r>
            <a:endParaRPr lang="ko-KR" altLang="en-US" sz="1400" b="0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4073173-FA1B-45A8-815E-2F1A048DF8D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86992" y="1646210"/>
          <a:ext cx="932675" cy="1239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75">
                  <a:extLst>
                    <a:ext uri="{9D8B030D-6E8A-4147-A177-3AD203B41FA5}">
                      <a16:colId xmlns:a16="http://schemas.microsoft.com/office/drawing/2014/main" val="394179459"/>
                    </a:ext>
                  </a:extLst>
                </a:gridCol>
              </a:tblGrid>
              <a:tr h="20095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solidFill>
                            <a:srgbClr val="FFFF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지역번호</a:t>
                      </a:r>
                      <a:endParaRPr lang="en-US" altLang="ko-KR" sz="1200">
                        <a:solidFill>
                          <a:srgbClr val="FFFF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200">
                          <a:solidFill>
                            <a:srgbClr val="FFFF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상품번호</a:t>
                      </a:r>
                      <a:endParaRPr lang="en-US" altLang="ko-KR" sz="1200">
                        <a:solidFill>
                          <a:srgbClr val="FFFF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200">
                          <a:solidFill>
                            <a:srgbClr val="FFFF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  <a:endParaRPr lang="en-US" altLang="ko-KR" sz="1200">
                        <a:solidFill>
                          <a:srgbClr val="FFFF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053876"/>
                  </a:ext>
                </a:extLst>
              </a:tr>
              <a:tr h="20095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물량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055294"/>
                  </a:ext>
                </a:extLst>
              </a:tr>
              <a:tr h="32497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행사번호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9724914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9B59E4A-5373-46D9-9E77-F8C72C32EAB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578846" y="1948122"/>
            <a:ext cx="908146" cy="815973"/>
          </a:xfrm>
          <a:prstGeom prst="line">
            <a:avLst/>
          </a:prstGeom>
          <a:noFill/>
          <a:ln w="3810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1BF2B71-7E25-4F73-9F81-92DADA950E97}"/>
              </a:ext>
            </a:extLst>
          </p:cNvPr>
          <p:cNvSpPr txBox="1"/>
          <p:nvPr/>
        </p:nvSpPr>
        <p:spPr>
          <a:xfrm>
            <a:off x="2590990" y="1537190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/>
              <a:t>(</a:t>
            </a:r>
            <a:r>
              <a:rPr lang="ko-KR" altLang="en-US" b="0"/>
              <a:t>기본키</a:t>
            </a:r>
            <a:r>
              <a:rPr lang="en-US" altLang="ko-KR" b="0"/>
              <a:t>)</a:t>
            </a:r>
            <a:endParaRPr lang="ko-KR" altLang="en-US" b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B4F270-9820-4DDB-B1EC-70D139EC3566}"/>
              </a:ext>
            </a:extLst>
          </p:cNvPr>
          <p:cNvSpPr txBox="1"/>
          <p:nvPr/>
        </p:nvSpPr>
        <p:spPr>
          <a:xfrm>
            <a:off x="4402154" y="1638828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/>
              <a:t>(</a:t>
            </a:r>
            <a:r>
              <a:rPr lang="ko-KR" altLang="en-US" b="0"/>
              <a:t>기본키</a:t>
            </a:r>
            <a:r>
              <a:rPr lang="en-US" altLang="ko-KR" b="0"/>
              <a:t>)</a:t>
            </a:r>
            <a:endParaRPr lang="ko-KR" altLang="en-US" b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2DC64C-7D8E-4156-B0DB-E963D8DF9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832" y="4074799"/>
            <a:ext cx="4572000" cy="78474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6B676A4-C180-4C00-AB9E-AD8AB0202C51}"/>
              </a:ext>
            </a:extLst>
          </p:cNvPr>
          <p:cNvSpPr/>
          <p:nvPr/>
        </p:nvSpPr>
        <p:spPr>
          <a:xfrm>
            <a:off x="9324528" y="314350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/>
              <a:t> -- 참조 무결성 예제: (부모키가 없는 경우)</a:t>
            </a:r>
          </a:p>
          <a:p>
            <a:r>
              <a:rPr lang="ko-KR" altLang="en-US"/>
              <a:t> insert into kopo_product_volume_foreign</a:t>
            </a:r>
          </a:p>
          <a:p>
            <a:r>
              <a:rPr lang="ko-KR" altLang="en-US"/>
              <a:t> values ('A01','ST00002','201501',50,'EVTEST')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ED26CD-BDFF-4DC9-B8C3-82A9265497D7}"/>
              </a:ext>
            </a:extLst>
          </p:cNvPr>
          <p:cNvSpPr txBox="1"/>
          <p:nvPr/>
        </p:nvSpPr>
        <p:spPr>
          <a:xfrm>
            <a:off x="5493760" y="3813220"/>
            <a:ext cx="2462397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0"/>
              <a:t>데이터 삭입 방법 </a:t>
            </a:r>
            <a:r>
              <a:rPr lang="en-US" altLang="ko-KR" sz="1400" b="0"/>
              <a:t>(</a:t>
            </a:r>
            <a:r>
              <a:rPr lang="ko-KR" altLang="en-US" sz="1400" b="0"/>
              <a:t>기본</a:t>
            </a:r>
            <a:r>
              <a:rPr lang="en-US" altLang="ko-KR" sz="1400" b="0"/>
              <a:t>)</a:t>
            </a:r>
            <a:endParaRPr lang="ko-KR" altLang="en-US" sz="1400" b="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C99718-57A8-42B3-83B2-532191C05D36}"/>
              </a:ext>
            </a:extLst>
          </p:cNvPr>
          <p:cNvSpPr txBox="1"/>
          <p:nvPr/>
        </p:nvSpPr>
        <p:spPr>
          <a:xfrm>
            <a:off x="5436013" y="4166223"/>
            <a:ext cx="2477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/>
              <a:t> INSERT INTO {</a:t>
            </a:r>
            <a:r>
              <a:rPr lang="ko-KR" altLang="en-US" sz="1600" b="0"/>
              <a:t>테이블명</a:t>
            </a:r>
            <a:r>
              <a:rPr lang="en-US" altLang="ko-KR" sz="1600" b="0"/>
              <a:t>}</a:t>
            </a:r>
          </a:p>
          <a:p>
            <a:r>
              <a:rPr lang="en-US" altLang="ko-KR" sz="1600" b="0"/>
              <a:t>VALUES (‘…’,’…)</a:t>
            </a:r>
          </a:p>
        </p:txBody>
      </p:sp>
    </p:spTree>
    <p:extLst>
      <p:ext uri="{BB962C8B-B14F-4D97-AF65-F5344CB8AC3E}">
        <p14:creationId xmlns:p14="http://schemas.microsoft.com/office/powerpoint/2010/main" val="164089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조회하기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9">
            <a:extLst>
              <a:ext uri="{FF2B5EF4-FFF2-40B4-BE49-F238E27FC236}">
                <a16:creationId xmlns:a16="http://schemas.microsoft.com/office/drawing/2014/main" id="{B75D3849-08C4-4442-B65A-E79CD836BC98}"/>
              </a:ext>
            </a:extLst>
          </p:cNvPr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24" name="Picture 26" descr="그림2">
              <a:extLst>
                <a:ext uri="{FF2B5EF4-FFF2-40B4-BE49-F238E27FC236}">
                  <a16:creationId xmlns:a16="http://schemas.microsoft.com/office/drawing/2014/main" id="{CB181EDF-432B-490B-BEFB-8237A069C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978C57A-AA40-479C-99AE-BB78EFA0F8E4}"/>
                </a:ext>
              </a:extLst>
            </p:cNvPr>
            <p:cNvSpPr/>
            <p:nvPr/>
          </p:nvSpPr>
          <p:spPr>
            <a:xfrm>
              <a:off x="911746" y="2055249"/>
              <a:ext cx="296316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산술연산자 사용하기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D4CCCFBE-8327-47F7-A431-98EB7D0D3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1491630"/>
            <a:ext cx="4522639" cy="317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7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7CCC53-B8C9-4F70-A6C9-D8BBC28CF7A1}"/>
              </a:ext>
            </a:extLst>
          </p:cNvPr>
          <p:cNvSpPr txBox="1"/>
          <p:nvPr/>
        </p:nvSpPr>
        <p:spPr>
          <a:xfrm>
            <a:off x="539552" y="2067694"/>
            <a:ext cx="8064896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KOPO_PROMOTION </a:t>
            </a:r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테이블에서 조회를 통해</a:t>
            </a:r>
            <a:endParaRPr lang="en-US" altLang="ko-KR" sz="2400" b="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PMAP</a:t>
            </a:r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에 </a:t>
            </a:r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10%</a:t>
            </a:r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할인된 가격을 </a:t>
            </a:r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ROUND </a:t>
            </a:r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처리하여 </a:t>
            </a:r>
            <a:endParaRPr lang="en-US" altLang="ko-KR" sz="2400" b="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‘ PMAP10’</a:t>
            </a:r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이라는 컬럼을 생성하세요</a:t>
            </a:r>
            <a:endParaRPr lang="en-US" altLang="ko-KR" sz="2400" b="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624946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7CCC53-B8C9-4F70-A6C9-D8BBC28CF7A1}"/>
              </a:ext>
            </a:extLst>
          </p:cNvPr>
          <p:cNvSpPr txBox="1"/>
          <p:nvPr/>
        </p:nvSpPr>
        <p:spPr>
          <a:xfrm>
            <a:off x="539552" y="2067694"/>
            <a:ext cx="8064896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KOPO_PROMOTION </a:t>
            </a:r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테이블에서</a:t>
            </a:r>
            <a:endParaRPr lang="en-US" altLang="ko-KR" sz="2400" b="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PMAP/MAP_PRICE </a:t>
            </a:r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비율을 구해서 </a:t>
            </a:r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PERCENT</a:t>
            </a:r>
          </a:p>
          <a:p>
            <a:pPr algn="ctr"/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컬럼을 생성하세요</a:t>
            </a:r>
            <a:endParaRPr lang="en-US" altLang="ko-KR" sz="2400" b="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16950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조회하기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9">
            <a:extLst>
              <a:ext uri="{FF2B5EF4-FFF2-40B4-BE49-F238E27FC236}">
                <a16:creationId xmlns:a16="http://schemas.microsoft.com/office/drawing/2014/main" id="{B75D3849-08C4-4442-B65A-E79CD836BC98}"/>
              </a:ext>
            </a:extLst>
          </p:cNvPr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24" name="Picture 26" descr="그림2">
              <a:extLst>
                <a:ext uri="{FF2B5EF4-FFF2-40B4-BE49-F238E27FC236}">
                  <a16:creationId xmlns:a16="http://schemas.microsoft.com/office/drawing/2014/main" id="{CB181EDF-432B-490B-BEFB-8237A069C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978C57A-AA40-479C-99AE-BB78EFA0F8E4}"/>
                </a:ext>
              </a:extLst>
            </p:cNvPr>
            <p:cNvSpPr/>
            <p:nvPr/>
          </p:nvSpPr>
          <p:spPr>
            <a:xfrm>
              <a:off x="911746" y="2055249"/>
              <a:ext cx="302587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연산자 리스트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핵심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51A034B-DAB7-4ADC-89EA-7B180C9634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046485"/>
              </p:ext>
            </p:extLst>
          </p:nvPr>
        </p:nvGraphicFramePr>
        <p:xfrm>
          <a:off x="827584" y="1410156"/>
          <a:ext cx="7848872" cy="3200400"/>
        </p:xfrm>
        <a:graphic>
          <a:graphicData uri="http://schemas.openxmlformats.org/drawingml/2006/table">
            <a:tbl>
              <a:tblPr/>
              <a:tblGrid>
                <a:gridCol w="2368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0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67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b="0" kern="10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연산자 종류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b="0" kern="1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설</a:t>
                      </a:r>
                      <a:r>
                        <a:rPr lang="en-US" sz="1500" b="0" kern="1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        </a:t>
                      </a:r>
                      <a:r>
                        <a:rPr lang="ko-KR" sz="1500" b="0" kern="1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67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b="0" kern="100" dirty="0">
                          <a:latin typeface="맑은 고딕"/>
                          <a:ea typeface="맑은 고딕"/>
                          <a:cs typeface="Times New Roman"/>
                        </a:rPr>
                        <a:t>=</a:t>
                      </a:r>
                      <a:endParaRPr lang="ko-KR" sz="1500" b="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500" b="0" kern="100">
                          <a:latin typeface="맑은 고딕"/>
                          <a:ea typeface="맑은 고딕"/>
                          <a:cs typeface="Times New Roman"/>
                        </a:rPr>
                        <a:t>비교 대상에서 같은 조건을 검색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67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b="0" kern="100" dirty="0">
                          <a:latin typeface="맑은 고딕"/>
                          <a:ea typeface="맑은 고딕"/>
                          <a:cs typeface="Times New Roman"/>
                        </a:rPr>
                        <a:t>!= ,  &lt;&gt;</a:t>
                      </a:r>
                      <a:endParaRPr lang="ko-KR" sz="1500" b="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500" b="0" kern="100">
                          <a:latin typeface="맑은 고딕"/>
                          <a:ea typeface="맑은 고딕"/>
                          <a:cs typeface="Times New Roman"/>
                        </a:rPr>
                        <a:t>비교 대상에서 같지 않은 조건을 검색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67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b="0" kern="100" dirty="0">
                          <a:latin typeface="맑은 고딕"/>
                          <a:ea typeface="맑은 고딕"/>
                          <a:cs typeface="Times New Roman"/>
                        </a:rPr>
                        <a:t>&gt;</a:t>
                      </a:r>
                      <a:endParaRPr lang="ko-KR" sz="1500" b="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500" b="0" kern="100">
                          <a:latin typeface="맑은 고딕"/>
                          <a:ea typeface="맑은 고딕"/>
                          <a:cs typeface="Times New Roman"/>
                        </a:rPr>
                        <a:t>비교 대상에서 큰 조건을 검색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7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b="0" kern="100" dirty="0">
                          <a:latin typeface="맑은 고딕"/>
                          <a:ea typeface="맑은 고딕"/>
                          <a:cs typeface="Times New Roman"/>
                        </a:rPr>
                        <a:t>&gt;=</a:t>
                      </a:r>
                      <a:endParaRPr lang="ko-KR" sz="1500" b="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500" b="0" kern="100">
                          <a:latin typeface="맑은 고딕"/>
                          <a:ea typeface="맑은 고딕"/>
                          <a:cs typeface="Times New Roman"/>
                        </a:rPr>
                        <a:t>비교 대상에서 크거나 같은 조건을 검색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67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b="0" kern="100">
                          <a:latin typeface="맑은 고딕"/>
                          <a:ea typeface="맑은 고딕"/>
                          <a:cs typeface="Times New Roman"/>
                        </a:rPr>
                        <a:t>&lt; </a:t>
                      </a:r>
                      <a:endParaRPr lang="ko-KR" sz="1500" b="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500" b="0" kern="100" dirty="0">
                          <a:latin typeface="맑은 고딕"/>
                          <a:ea typeface="맑은 고딕"/>
                          <a:cs typeface="Times New Roman"/>
                        </a:rPr>
                        <a:t>비교 대상에서 작은 조건을 검색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67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b="0" kern="100">
                          <a:latin typeface="맑은 고딕"/>
                          <a:ea typeface="맑은 고딕"/>
                          <a:cs typeface="Times New Roman"/>
                        </a:rPr>
                        <a:t>&lt;=</a:t>
                      </a:r>
                      <a:endParaRPr lang="ko-KR" sz="1500" b="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500" b="0" kern="100" dirty="0">
                          <a:latin typeface="맑은 고딕"/>
                          <a:ea typeface="맑은 고딕"/>
                          <a:cs typeface="Times New Roman"/>
                        </a:rPr>
                        <a:t>비교 대상에서 작거나 같은 조건을 검색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67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b="1" kern="100" dirty="0">
                          <a:solidFill>
                            <a:srgbClr val="00B0F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BETWEEN a AND b</a:t>
                      </a:r>
                      <a:endParaRPr lang="ko-KR" sz="1500" b="1" kern="100" dirty="0">
                        <a:solidFill>
                          <a:srgbClr val="00B0F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b="0" kern="100" dirty="0">
                          <a:latin typeface="맑은 고딕"/>
                          <a:ea typeface="맑은 고딕"/>
                          <a:cs typeface="Times New Roman"/>
                        </a:rPr>
                        <a:t>A </a:t>
                      </a:r>
                      <a:r>
                        <a:rPr lang="ko-KR" sz="1500" b="0" kern="100" dirty="0">
                          <a:latin typeface="맑은 고딕"/>
                          <a:ea typeface="맑은 고딕"/>
                          <a:cs typeface="Times New Roman"/>
                        </a:rPr>
                        <a:t>와</a:t>
                      </a:r>
                      <a:r>
                        <a:rPr lang="en-US" sz="1500" b="0" kern="100" dirty="0">
                          <a:latin typeface="맑은 고딕"/>
                          <a:ea typeface="맑은 고딕"/>
                          <a:cs typeface="Times New Roman"/>
                        </a:rPr>
                        <a:t> B</a:t>
                      </a:r>
                      <a:r>
                        <a:rPr lang="ko-KR" sz="1500" b="0" kern="100" dirty="0">
                          <a:latin typeface="맑은 고딕"/>
                          <a:ea typeface="맑은 고딕"/>
                          <a:cs typeface="Times New Roman"/>
                        </a:rPr>
                        <a:t>사이에 있는 범위 값을 </a:t>
                      </a:r>
                      <a:r>
                        <a:rPr lang="ko-KR" sz="1500" b="0" kern="100">
                          <a:latin typeface="맑은 고딕"/>
                          <a:ea typeface="맑은 고딕"/>
                          <a:cs typeface="Times New Roman"/>
                        </a:rPr>
                        <a:t>모두 검색</a:t>
                      </a:r>
                      <a:r>
                        <a:rPr lang="en-US" altLang="ko-KR" sz="1500" b="0" kern="100">
                          <a:latin typeface="맑은 고딕"/>
                          <a:ea typeface="맑은 고딕"/>
                          <a:cs typeface="Times New Roman"/>
                        </a:rPr>
                        <a:t> (A,B</a:t>
                      </a:r>
                      <a:r>
                        <a:rPr lang="ko-KR" altLang="en-US" sz="1500" b="0" kern="100">
                          <a:latin typeface="맑은 고딕"/>
                          <a:ea typeface="맑은 고딕"/>
                          <a:cs typeface="Times New Roman"/>
                        </a:rPr>
                        <a:t> 값 포함</a:t>
                      </a:r>
                      <a:r>
                        <a:rPr lang="en-US" altLang="ko-KR" sz="1500" b="0" kern="100"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endParaRPr lang="ko-KR" sz="1500" b="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067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b="1" kern="100" dirty="0">
                          <a:solidFill>
                            <a:srgbClr val="00B0F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IN(</a:t>
                      </a:r>
                      <a:r>
                        <a:rPr lang="en-US" sz="1500" b="1" kern="100" dirty="0" err="1">
                          <a:solidFill>
                            <a:srgbClr val="00B0F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a,b,c</a:t>
                      </a:r>
                      <a:r>
                        <a:rPr lang="en-US" sz="1500" b="1" kern="100" dirty="0">
                          <a:solidFill>
                            <a:srgbClr val="00B0F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endParaRPr lang="ko-KR" sz="1500" b="1" kern="100" dirty="0">
                        <a:solidFill>
                          <a:srgbClr val="00B0F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b="0" kern="100" dirty="0">
                          <a:latin typeface="맑은 고딕"/>
                          <a:ea typeface="맑은 고딕"/>
                          <a:cs typeface="Times New Roman"/>
                        </a:rPr>
                        <a:t>A </a:t>
                      </a:r>
                      <a:r>
                        <a:rPr lang="ko-KR" sz="1500" b="0" kern="100" dirty="0">
                          <a:latin typeface="맑은 고딕"/>
                          <a:ea typeface="맑은 고딕"/>
                          <a:cs typeface="Times New Roman"/>
                        </a:rPr>
                        <a:t>이거나</a:t>
                      </a:r>
                      <a:r>
                        <a:rPr lang="en-US" sz="1500" b="0" kern="100" dirty="0">
                          <a:latin typeface="맑은 고딕"/>
                          <a:ea typeface="맑은 고딕"/>
                          <a:cs typeface="Times New Roman"/>
                        </a:rPr>
                        <a:t> B </a:t>
                      </a:r>
                      <a:r>
                        <a:rPr lang="ko-KR" sz="1500" b="0" kern="100" dirty="0">
                          <a:latin typeface="맑은 고딕"/>
                          <a:ea typeface="맑은 고딕"/>
                          <a:cs typeface="Times New Roman"/>
                        </a:rPr>
                        <a:t>이거나</a:t>
                      </a:r>
                      <a:r>
                        <a:rPr lang="en-US" sz="1500" b="0" kern="100" dirty="0">
                          <a:latin typeface="맑은 고딕"/>
                          <a:ea typeface="맑은 고딕"/>
                          <a:cs typeface="Times New Roman"/>
                        </a:rPr>
                        <a:t> C </a:t>
                      </a:r>
                      <a:r>
                        <a:rPr lang="ko-KR" sz="1500" b="0" kern="100" dirty="0">
                          <a:latin typeface="맑은 고딕"/>
                          <a:ea typeface="맑은 고딕"/>
                          <a:cs typeface="Times New Roman"/>
                        </a:rPr>
                        <a:t>인 조건을 검색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067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b="1" kern="100">
                          <a:solidFill>
                            <a:srgbClr val="00B0F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LIKE</a:t>
                      </a:r>
                      <a:endParaRPr lang="ko-KR" sz="1500" b="1" kern="100">
                        <a:solidFill>
                          <a:srgbClr val="00B0F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500" b="0" kern="100" dirty="0">
                          <a:latin typeface="맑은 고딕"/>
                          <a:ea typeface="맑은 고딕"/>
                          <a:cs typeface="Times New Roman"/>
                        </a:rPr>
                        <a:t>특정 패턴을 가지고 있는 조건을 검색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067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b="1" kern="100">
                          <a:solidFill>
                            <a:srgbClr val="00B0F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IS NULL/ IS NOT NULL</a:t>
                      </a:r>
                      <a:endParaRPr lang="ko-KR" sz="1500" b="1" kern="100">
                        <a:solidFill>
                          <a:srgbClr val="00B0F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b="0" kern="100" dirty="0">
                          <a:latin typeface="맑은 고딕"/>
                          <a:ea typeface="맑은 고딕"/>
                          <a:cs typeface="Times New Roman"/>
                        </a:rPr>
                        <a:t>Null </a:t>
                      </a:r>
                      <a:r>
                        <a:rPr lang="ko-KR" sz="1500" b="0" kern="100" dirty="0">
                          <a:latin typeface="맑은 고딕"/>
                          <a:ea typeface="맑은 고딕"/>
                          <a:cs typeface="Times New Roman"/>
                        </a:rPr>
                        <a:t>값을 검색</a:t>
                      </a:r>
                      <a:r>
                        <a:rPr lang="en-US" sz="1500" b="0" kern="100" dirty="0">
                          <a:latin typeface="맑은 고딕"/>
                          <a:ea typeface="맑은 고딕"/>
                          <a:cs typeface="Times New Roman"/>
                        </a:rPr>
                        <a:t> / Null </a:t>
                      </a:r>
                      <a:r>
                        <a:rPr lang="ko-KR" sz="1500" b="0" kern="100" dirty="0">
                          <a:latin typeface="맑은 고딕"/>
                          <a:ea typeface="맑은 고딕"/>
                          <a:cs typeface="Times New Roman"/>
                        </a:rPr>
                        <a:t>이 아닌 값을 검색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067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b="0" kern="100">
                          <a:latin typeface="맑은 고딕"/>
                          <a:ea typeface="맑은 고딕"/>
                          <a:cs typeface="Times New Roman"/>
                        </a:rPr>
                        <a:t>A  AND  B</a:t>
                      </a:r>
                      <a:endParaRPr lang="ko-KR" sz="1500" b="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b="0" kern="100" dirty="0">
                          <a:latin typeface="맑은 고딕"/>
                          <a:ea typeface="맑은 고딕"/>
                          <a:cs typeface="Times New Roman"/>
                        </a:rPr>
                        <a:t>A </a:t>
                      </a:r>
                      <a:r>
                        <a:rPr lang="ko-KR" sz="1500" b="0" kern="100" dirty="0">
                          <a:latin typeface="맑은 고딕"/>
                          <a:ea typeface="맑은 고딕"/>
                          <a:cs typeface="Times New Roman"/>
                        </a:rPr>
                        <a:t>조건과</a:t>
                      </a:r>
                      <a:r>
                        <a:rPr lang="en-US" sz="1500" b="0" kern="100" dirty="0">
                          <a:latin typeface="맑은 고딕"/>
                          <a:ea typeface="맑은 고딕"/>
                          <a:cs typeface="Times New Roman"/>
                        </a:rPr>
                        <a:t> B </a:t>
                      </a:r>
                      <a:r>
                        <a:rPr lang="ko-KR" sz="1500" b="0" kern="100" dirty="0">
                          <a:latin typeface="맑은 고딕"/>
                          <a:ea typeface="맑은 고딕"/>
                          <a:cs typeface="Times New Roman"/>
                        </a:rPr>
                        <a:t>조건을 모두 만족하는 값만 검색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067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b="0" kern="100">
                          <a:latin typeface="맑은 고딕"/>
                          <a:ea typeface="맑은 고딕"/>
                          <a:cs typeface="Times New Roman"/>
                        </a:rPr>
                        <a:t>A  OR  B</a:t>
                      </a:r>
                      <a:endParaRPr lang="ko-KR" sz="1500" b="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b="0" kern="100" dirty="0">
                          <a:latin typeface="맑은 고딕"/>
                          <a:ea typeface="맑은 고딕"/>
                          <a:cs typeface="Times New Roman"/>
                        </a:rPr>
                        <a:t>A </a:t>
                      </a:r>
                      <a:r>
                        <a:rPr lang="ko-KR" sz="1500" b="0" kern="100" dirty="0">
                          <a:latin typeface="맑은 고딕"/>
                          <a:ea typeface="맑은 고딕"/>
                          <a:cs typeface="Times New Roman"/>
                        </a:rPr>
                        <a:t>조건이나</a:t>
                      </a:r>
                      <a:r>
                        <a:rPr lang="en-US" sz="1500" b="0" kern="100" dirty="0">
                          <a:latin typeface="맑은 고딕"/>
                          <a:ea typeface="맑은 고딕"/>
                          <a:cs typeface="Times New Roman"/>
                        </a:rPr>
                        <a:t> B </a:t>
                      </a:r>
                      <a:r>
                        <a:rPr lang="ko-KR" sz="1500" b="0" kern="100" dirty="0">
                          <a:latin typeface="맑은 고딕"/>
                          <a:ea typeface="맑은 고딕"/>
                          <a:cs typeface="Times New Roman"/>
                        </a:rPr>
                        <a:t>조건 중 한가지라도 만족하는 값을 검색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067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b="0" kern="100">
                          <a:latin typeface="맑은 고딕"/>
                          <a:ea typeface="맑은 고딕"/>
                          <a:cs typeface="Times New Roman"/>
                        </a:rPr>
                        <a:t>NOT  A</a:t>
                      </a:r>
                      <a:endParaRPr lang="ko-KR" sz="1500" b="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b="0" kern="100" dirty="0">
                          <a:latin typeface="맑은 고딕"/>
                          <a:ea typeface="맑은 고딕"/>
                          <a:cs typeface="Times New Roman"/>
                        </a:rPr>
                        <a:t>A </a:t>
                      </a:r>
                      <a:r>
                        <a:rPr lang="ko-KR" sz="1500" b="0" kern="100" dirty="0">
                          <a:latin typeface="맑은 고딕"/>
                          <a:ea typeface="맑은 고딕"/>
                          <a:cs typeface="Times New Roman"/>
                        </a:rPr>
                        <a:t>가 아닌 모든 조건을 검색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818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7CCC53-B8C9-4F70-A6C9-D8BBC28CF7A1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KOPO_PRODUCT_VOLUME </a:t>
            </a:r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테이블에서</a:t>
            </a:r>
            <a:endParaRPr lang="en-US" altLang="ko-KR" sz="2400" b="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연산자를 활용하여</a:t>
            </a:r>
            <a:endParaRPr lang="en-US" altLang="ko-KR" sz="2400" b="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‘ST0001’</a:t>
            </a:r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의 </a:t>
            </a:r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201544~201548 </a:t>
            </a:r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주차 실적만 조회하세요</a:t>
            </a:r>
            <a:endParaRPr lang="en-US" altLang="ko-KR" sz="2400" b="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81252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조회하기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B6D5855-7039-40C6-B551-6A33E3E8E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640466"/>
              </p:ext>
            </p:extLst>
          </p:nvPr>
        </p:nvGraphicFramePr>
        <p:xfrm>
          <a:off x="410424" y="1679472"/>
          <a:ext cx="358551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5512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182248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-- AND (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두 조건 모두 만족</a:t>
                      </a:r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>
                        <a:solidFill>
                          <a:srgbClr val="00B05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 리스트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KOPO_PRODUCT_VOLUME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WHERE 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조건절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#1}</a:t>
                      </a:r>
                    </a:p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AND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조건절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3A662AD-5F72-4063-B1B4-C197F717555A}"/>
              </a:ext>
            </a:extLst>
          </p:cNvPr>
          <p:cNvSpPr txBox="1"/>
          <p:nvPr/>
        </p:nvSpPr>
        <p:spPr>
          <a:xfrm>
            <a:off x="395536" y="1347614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유형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1DF161-8CC9-4484-AC00-2D038482477A}"/>
              </a:ext>
            </a:extLst>
          </p:cNvPr>
          <p:cNvSpPr txBox="1"/>
          <p:nvPr/>
        </p:nvSpPr>
        <p:spPr>
          <a:xfrm>
            <a:off x="395536" y="3040390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실습예제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9">
            <a:extLst>
              <a:ext uri="{FF2B5EF4-FFF2-40B4-BE49-F238E27FC236}">
                <a16:creationId xmlns:a16="http://schemas.microsoft.com/office/drawing/2014/main" id="{B75D3849-08C4-4442-B65A-E79CD836BC98}"/>
              </a:ext>
            </a:extLst>
          </p:cNvPr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24" name="Picture 26" descr="그림2">
              <a:extLst>
                <a:ext uri="{FF2B5EF4-FFF2-40B4-BE49-F238E27FC236}">
                  <a16:creationId xmlns:a16="http://schemas.microsoft.com/office/drawing/2014/main" id="{CB181EDF-432B-490B-BEFB-8237A069C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978C57A-AA40-479C-99AE-BB78EFA0F8E4}"/>
                </a:ext>
              </a:extLst>
            </p:cNvPr>
            <p:cNvSpPr/>
            <p:nvPr/>
          </p:nvSpPr>
          <p:spPr>
            <a:xfrm>
              <a:off x="911746" y="2055249"/>
              <a:ext cx="373077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검색조건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(AND / OR)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C80668A-643F-43D2-B6F1-57C9A8093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839083"/>
              </p:ext>
            </p:extLst>
          </p:nvPr>
        </p:nvGraphicFramePr>
        <p:xfrm>
          <a:off x="4972892" y="1679472"/>
          <a:ext cx="358551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5512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182248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-- OR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 </a:t>
                      </a:r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두 조건 중 한가지만 만족</a:t>
                      </a:r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>
                        <a:solidFill>
                          <a:srgbClr val="00B05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 리스트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KOPO_PRODUCT_VOLUME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WHERE 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조건절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#1}</a:t>
                      </a:r>
                    </a:p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조건절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C374222-D6C7-4DF4-930B-7EAD2679F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084316"/>
              </p:ext>
            </p:extLst>
          </p:nvPr>
        </p:nvGraphicFramePr>
        <p:xfrm>
          <a:off x="410424" y="3435846"/>
          <a:ext cx="358551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5512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182248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-- AND (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두 조건 모두 만족</a:t>
                      </a:r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>
                        <a:solidFill>
                          <a:srgbClr val="00B05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REGIONID, PRODUCTGROUP, YEARWEEK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KOPO_PRODUCT_VOLUME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WHERE PRODUCTGROUP = 'ST0001'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AND YEARWEEK = '201544'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A6F895D-31C0-4727-96E0-3CEF8D212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603868"/>
              </p:ext>
            </p:extLst>
          </p:nvPr>
        </p:nvGraphicFramePr>
        <p:xfrm>
          <a:off x="4972892" y="3435846"/>
          <a:ext cx="358551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5512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182248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-- OR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 </a:t>
                      </a:r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두 조건 중 한가지만 만족</a:t>
                      </a:r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>
                        <a:solidFill>
                          <a:srgbClr val="00B05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REGIONID, PRODUCTGROUP, YEARWEEK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KOPO_PRODUCT_VOLUME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WHERE PRODUCTGROUP = 'ST0001'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 YEARWEEK = '201544'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896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조회하기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A662AD-5F72-4063-B1B4-C197F717555A}"/>
              </a:ext>
            </a:extLst>
          </p:cNvPr>
          <p:cNvSpPr txBox="1"/>
          <p:nvPr/>
        </p:nvSpPr>
        <p:spPr>
          <a:xfrm>
            <a:off x="395536" y="1347614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유형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9">
            <a:extLst>
              <a:ext uri="{FF2B5EF4-FFF2-40B4-BE49-F238E27FC236}">
                <a16:creationId xmlns:a16="http://schemas.microsoft.com/office/drawing/2014/main" id="{B75D3849-08C4-4442-B65A-E79CD836BC98}"/>
              </a:ext>
            </a:extLst>
          </p:cNvPr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24" name="Picture 26" descr="그림2">
              <a:extLst>
                <a:ext uri="{FF2B5EF4-FFF2-40B4-BE49-F238E27FC236}">
                  <a16:creationId xmlns:a16="http://schemas.microsoft.com/office/drawing/2014/main" id="{CB181EDF-432B-490B-BEFB-8237A069C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978C57A-AA40-479C-99AE-BB78EFA0F8E4}"/>
                </a:ext>
              </a:extLst>
            </p:cNvPr>
            <p:cNvSpPr/>
            <p:nvPr/>
          </p:nvSpPr>
          <p:spPr>
            <a:xfrm>
              <a:off x="911746" y="2055249"/>
              <a:ext cx="373077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검색조건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(AND / OR)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439A58CF-0103-4CCC-A2F4-62F901FF5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70" y="2041837"/>
            <a:ext cx="4134483" cy="244755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8E2577D-3716-4347-B593-3FCDFED44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894" y="2041837"/>
            <a:ext cx="3384376" cy="245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8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7CCC53-B8C9-4F70-A6C9-D8BBC28CF7A1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원격접속 </a:t>
            </a:r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/ </a:t>
            </a:r>
            <a:r>
              <a:rPr lang="ko-KR" altLang="en-US" sz="2400" b="0" dirty="0" err="1">
                <a:solidFill>
                  <a:schemeClr val="bg1"/>
                </a:solidFill>
                <a:cs typeface="Times New Roman" panose="02020603050405020304" pitchFamily="18" charset="0"/>
              </a:rPr>
              <a:t>데이터조회</a:t>
            </a:r>
            <a:endParaRPr lang="en-US" altLang="ko-KR" sz="2400" b="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http://13.209.33.89:4000/</a:t>
            </a:r>
          </a:p>
        </p:txBody>
      </p:sp>
    </p:spTree>
    <p:extLst>
      <p:ext uri="{BB962C8B-B14F-4D97-AF65-F5344CB8AC3E}">
        <p14:creationId xmlns:p14="http://schemas.microsoft.com/office/powerpoint/2010/main" val="1858227342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조회하기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B6D5855-7039-40C6-B551-6A33E3E8E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821331"/>
              </p:ext>
            </p:extLst>
          </p:nvPr>
        </p:nvGraphicFramePr>
        <p:xfrm>
          <a:off x="410424" y="1679472"/>
          <a:ext cx="3585512" cy="1182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5512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182248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--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조건 입력받기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 리스트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KOPO_PRODUCT_VOLUME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WHERE 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</a:t>
                      </a:r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3A662AD-5F72-4063-B1B4-C197F717555A}"/>
              </a:ext>
            </a:extLst>
          </p:cNvPr>
          <p:cNvSpPr txBox="1"/>
          <p:nvPr/>
        </p:nvSpPr>
        <p:spPr>
          <a:xfrm>
            <a:off x="395536" y="1347614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유형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1DF161-8CC9-4484-AC00-2D038482477A}"/>
              </a:ext>
            </a:extLst>
          </p:cNvPr>
          <p:cNvSpPr txBox="1"/>
          <p:nvPr/>
        </p:nvSpPr>
        <p:spPr>
          <a:xfrm>
            <a:off x="395536" y="3040390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실습예제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9">
            <a:extLst>
              <a:ext uri="{FF2B5EF4-FFF2-40B4-BE49-F238E27FC236}">
                <a16:creationId xmlns:a16="http://schemas.microsoft.com/office/drawing/2014/main" id="{B75D3849-08C4-4442-B65A-E79CD836BC98}"/>
              </a:ext>
            </a:extLst>
          </p:cNvPr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24" name="Picture 26" descr="그림2">
              <a:extLst>
                <a:ext uri="{FF2B5EF4-FFF2-40B4-BE49-F238E27FC236}">
                  <a16:creationId xmlns:a16="http://schemas.microsoft.com/office/drawing/2014/main" id="{CB181EDF-432B-490B-BEFB-8237A069C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978C57A-AA40-479C-99AE-BB78EFA0F8E4}"/>
                </a:ext>
              </a:extLst>
            </p:cNvPr>
            <p:cNvSpPr/>
            <p:nvPr/>
          </p:nvSpPr>
          <p:spPr>
            <a:xfrm>
              <a:off x="911746" y="2055249"/>
              <a:ext cx="413728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9.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조건 입력 받아 출력하기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C374222-D6C7-4DF4-930B-7EAD2679F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076359"/>
              </p:ext>
            </p:extLst>
          </p:nvPr>
        </p:nvGraphicFramePr>
        <p:xfrm>
          <a:off x="410424" y="3435846"/>
          <a:ext cx="358551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5512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182248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--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조건 입력받기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REGIONID, PRODUCTGROUP, YEARWEEK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KOPO_PRODUCT_VOLUME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WHERE PRODUCTGROUP = &amp;PRODUCT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 YEARWEEK = '201544'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46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조회하기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9">
            <a:extLst>
              <a:ext uri="{FF2B5EF4-FFF2-40B4-BE49-F238E27FC236}">
                <a16:creationId xmlns:a16="http://schemas.microsoft.com/office/drawing/2014/main" id="{B75D3849-08C4-4442-B65A-E79CD836BC98}"/>
              </a:ext>
            </a:extLst>
          </p:cNvPr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24" name="Picture 26" descr="그림2">
              <a:extLst>
                <a:ext uri="{FF2B5EF4-FFF2-40B4-BE49-F238E27FC236}">
                  <a16:creationId xmlns:a16="http://schemas.microsoft.com/office/drawing/2014/main" id="{CB181EDF-432B-490B-BEFB-8237A069C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978C57A-AA40-479C-99AE-BB78EFA0F8E4}"/>
                </a:ext>
              </a:extLst>
            </p:cNvPr>
            <p:cNvSpPr/>
            <p:nvPr/>
          </p:nvSpPr>
          <p:spPr>
            <a:xfrm>
              <a:off x="911746" y="2055249"/>
              <a:ext cx="413728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9.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조건 입력 받아 출력하기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48CCA5D-0D33-4BCC-B6BC-9689DB54A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90" y="1707654"/>
            <a:ext cx="3467589" cy="250330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0CF97AA-DEC8-4092-B0E0-F41834C46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4204" y="1563638"/>
            <a:ext cx="3240095" cy="314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2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4029"/>
            <a:ext cx="6980962" cy="58350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무결성 제약조건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6" name="그룹 9"/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4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" name="직사각형 48"/>
            <p:cNvSpPr/>
            <p:nvPr/>
          </p:nvSpPr>
          <p:spPr>
            <a:xfrm>
              <a:off x="911746" y="2055249"/>
              <a:ext cx="410485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무결성 제약조건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참조 무결성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2" name="별: 꼭짓점 7개 21">
            <a:extLst>
              <a:ext uri="{FF2B5EF4-FFF2-40B4-BE49-F238E27FC236}">
                <a16:creationId xmlns:a16="http://schemas.microsoft.com/office/drawing/2014/main" id="{EC4C95ED-877B-4E65-BC78-0BAC70680088}"/>
              </a:ext>
            </a:extLst>
          </p:cNvPr>
          <p:cNvSpPr/>
          <p:nvPr/>
        </p:nvSpPr>
        <p:spPr bwMode="auto">
          <a:xfrm>
            <a:off x="3347864" y="1619938"/>
            <a:ext cx="5697895" cy="1903623"/>
          </a:xfrm>
          <a:prstGeom prst="star7">
            <a:avLst/>
          </a:prstGeom>
          <a:solidFill>
            <a:srgbClr val="FFC000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8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자식테이블에 </a:t>
            </a:r>
            <a:endParaRPr lang="en-US" altLang="ko-KR" sz="1800" b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8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이벤트 정보가 있는데</a:t>
            </a:r>
            <a:endParaRPr kumimoji="1" lang="en-US" altLang="ko-KR" sz="1800" b="0" i="0" u="none" strike="noStrike" cap="none" normalizeH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8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부모테이블 지우려고 시도함</a:t>
            </a:r>
            <a:endParaRPr kumimoji="1" lang="ko-KR" altLang="en-US" sz="18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B8BE04-BF5A-4D91-A580-40E8026A6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81" y="4008386"/>
            <a:ext cx="4305300" cy="6096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B243C6D-BF38-4163-A6FF-CC2A53E8A6BB}"/>
              </a:ext>
            </a:extLst>
          </p:cNvPr>
          <p:cNvSpPr/>
          <p:nvPr/>
        </p:nvSpPr>
        <p:spPr>
          <a:xfrm>
            <a:off x="9396536" y="320039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/>
              <a:t> -- 참조 무결성 예제: (자식이 있는데 지우려고 시도하는경우)</a:t>
            </a:r>
          </a:p>
          <a:p>
            <a:r>
              <a:rPr lang="ko-KR" altLang="en-US"/>
              <a:t>DELETE FROM KOPO_EVENT_INFO_FOREIGN</a:t>
            </a:r>
          </a:p>
          <a:p>
            <a:r>
              <a:rPr lang="ko-KR" altLang="en-US"/>
              <a:t>WHERE EVENTID = 'EV00001'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A6D4CE-2FEE-4594-B5C3-B152E76BB834}"/>
              </a:ext>
            </a:extLst>
          </p:cNvPr>
          <p:cNvSpPr txBox="1"/>
          <p:nvPr/>
        </p:nvSpPr>
        <p:spPr>
          <a:xfrm>
            <a:off x="317197" y="177393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/>
              <a:t>행사정보</a:t>
            </a:r>
            <a:endParaRPr lang="ko-KR" altLang="en-US" sz="1400" b="0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0636DCE-1AAC-4749-9B72-F306C8B4F16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26923" y="2089096"/>
          <a:ext cx="932675" cy="873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75">
                  <a:extLst>
                    <a:ext uri="{9D8B030D-6E8A-4147-A177-3AD203B41FA5}">
                      <a16:colId xmlns:a16="http://schemas.microsoft.com/office/drawing/2014/main" val="394179459"/>
                    </a:ext>
                  </a:extLst>
                </a:gridCol>
              </a:tblGrid>
              <a:tr h="20095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solidFill>
                            <a:srgbClr val="FFFF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행사번호</a:t>
                      </a:r>
                      <a:endParaRPr lang="en-US" altLang="ko-KR" sz="1200">
                        <a:solidFill>
                          <a:srgbClr val="FFFF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053876"/>
                  </a:ext>
                </a:extLst>
              </a:tr>
              <a:tr h="20095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행사기간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055294"/>
                  </a:ext>
                </a:extLst>
              </a:tr>
              <a:tr h="32497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할인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972491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93C281A-EAAF-4BA5-AEE2-B3D7B8C91A09}"/>
              </a:ext>
            </a:extLst>
          </p:cNvPr>
          <p:cNvSpPr txBox="1"/>
          <p:nvPr/>
        </p:nvSpPr>
        <p:spPr>
          <a:xfrm>
            <a:off x="2158018" y="186385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/>
              <a:t>상품실적</a:t>
            </a:r>
            <a:endParaRPr lang="ko-KR" altLang="en-US" sz="1400" b="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F72FB9B-97D0-4C9F-9620-555F95422D4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67744" y="2179014"/>
          <a:ext cx="932675" cy="1239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675">
                  <a:extLst>
                    <a:ext uri="{9D8B030D-6E8A-4147-A177-3AD203B41FA5}">
                      <a16:colId xmlns:a16="http://schemas.microsoft.com/office/drawing/2014/main" val="394179459"/>
                    </a:ext>
                  </a:extLst>
                </a:gridCol>
              </a:tblGrid>
              <a:tr h="20095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solidFill>
                            <a:srgbClr val="FFFF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지역번호</a:t>
                      </a:r>
                      <a:endParaRPr lang="en-US" altLang="ko-KR" sz="1200">
                        <a:solidFill>
                          <a:srgbClr val="FFFF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200">
                          <a:solidFill>
                            <a:srgbClr val="FFFF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상품번호</a:t>
                      </a:r>
                      <a:endParaRPr lang="en-US" altLang="ko-KR" sz="1200">
                        <a:solidFill>
                          <a:srgbClr val="FFFF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200">
                          <a:solidFill>
                            <a:srgbClr val="FFFF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  <a:endParaRPr lang="en-US" altLang="ko-KR" sz="1200">
                        <a:solidFill>
                          <a:srgbClr val="FFFF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053876"/>
                  </a:ext>
                </a:extLst>
              </a:tr>
              <a:tr h="20095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물량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055294"/>
                  </a:ext>
                </a:extLst>
              </a:tr>
              <a:tr h="32497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행사번호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9724914"/>
                  </a:ext>
                </a:extLst>
              </a:tr>
            </a:tbl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2ABE40B-937F-4B80-87AD-6A117BBD77D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359598" y="2480926"/>
            <a:ext cx="908146" cy="815973"/>
          </a:xfrm>
          <a:prstGeom prst="line">
            <a:avLst/>
          </a:prstGeom>
          <a:noFill/>
          <a:ln w="3810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702A343-7B49-46EC-8D03-DEFD87D7CD5E}"/>
              </a:ext>
            </a:extLst>
          </p:cNvPr>
          <p:cNvSpPr txBox="1"/>
          <p:nvPr/>
        </p:nvSpPr>
        <p:spPr>
          <a:xfrm>
            <a:off x="1371742" y="2069994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/>
              <a:t>(</a:t>
            </a:r>
            <a:r>
              <a:rPr lang="ko-KR" altLang="en-US" b="0"/>
              <a:t>기본키</a:t>
            </a:r>
            <a:r>
              <a:rPr lang="en-US" altLang="ko-KR" b="0"/>
              <a:t>)</a:t>
            </a:r>
            <a:endParaRPr lang="ko-KR" altLang="en-US" b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67B213-CC98-4DF8-B7D6-F0F135559979}"/>
              </a:ext>
            </a:extLst>
          </p:cNvPr>
          <p:cNvSpPr txBox="1"/>
          <p:nvPr/>
        </p:nvSpPr>
        <p:spPr>
          <a:xfrm>
            <a:off x="3182906" y="2171632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/>
              <a:t>(</a:t>
            </a:r>
            <a:r>
              <a:rPr lang="ko-KR" altLang="en-US" b="0"/>
              <a:t>기본키</a:t>
            </a:r>
            <a:r>
              <a:rPr lang="en-US" altLang="ko-KR" b="0"/>
              <a:t>)</a:t>
            </a:r>
            <a:endParaRPr lang="ko-KR" altLang="en-US" b="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015B5A-1A23-4476-A7AD-0768325B1F5A}"/>
              </a:ext>
            </a:extLst>
          </p:cNvPr>
          <p:cNvSpPr txBox="1"/>
          <p:nvPr/>
        </p:nvSpPr>
        <p:spPr>
          <a:xfrm>
            <a:off x="5133803" y="3871972"/>
            <a:ext cx="2462397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0"/>
              <a:t>데이터 삭제 방법 </a:t>
            </a:r>
            <a:r>
              <a:rPr lang="en-US" altLang="ko-KR" sz="1400" b="0"/>
              <a:t>(</a:t>
            </a:r>
            <a:r>
              <a:rPr lang="ko-KR" altLang="en-US" sz="1400" b="0"/>
              <a:t>기본</a:t>
            </a:r>
            <a:r>
              <a:rPr lang="en-US" altLang="ko-KR" sz="1400" b="0"/>
              <a:t>)</a:t>
            </a:r>
            <a:endParaRPr lang="ko-KR" altLang="en-US" sz="1400" b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371826-420D-4D0D-98F0-C10E1ACB4DF5}"/>
              </a:ext>
            </a:extLst>
          </p:cNvPr>
          <p:cNvSpPr txBox="1"/>
          <p:nvPr/>
        </p:nvSpPr>
        <p:spPr>
          <a:xfrm>
            <a:off x="5076056" y="4224975"/>
            <a:ext cx="25184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/>
              <a:t>DELETE</a:t>
            </a:r>
            <a:r>
              <a:rPr lang="ko-KR" altLang="en-US" sz="1600" b="0"/>
              <a:t> </a:t>
            </a:r>
            <a:r>
              <a:rPr lang="en-US" altLang="ko-KR" sz="1600" b="0"/>
              <a:t>FROM</a:t>
            </a:r>
            <a:r>
              <a:rPr lang="ko-KR" altLang="en-US" sz="1600" b="0"/>
              <a:t> </a:t>
            </a:r>
            <a:r>
              <a:rPr lang="en-US" altLang="ko-KR" sz="1600" b="0"/>
              <a:t>{</a:t>
            </a:r>
            <a:r>
              <a:rPr lang="ko-KR" altLang="en-US" sz="1600" b="0"/>
              <a:t>테이블명</a:t>
            </a:r>
            <a:r>
              <a:rPr lang="en-US" altLang="ko-KR" sz="1600" b="0"/>
              <a:t>}</a:t>
            </a:r>
          </a:p>
          <a:p>
            <a:r>
              <a:rPr lang="en-US" altLang="ko-KR" sz="1600" b="0"/>
              <a:t>WHERE </a:t>
            </a:r>
            <a:r>
              <a:rPr lang="ko-KR" altLang="en-US" sz="1600" b="0"/>
              <a:t>조건절</a:t>
            </a:r>
            <a:endParaRPr lang="en-US" altLang="ko-KR" sz="1600" b="0"/>
          </a:p>
        </p:txBody>
      </p:sp>
    </p:spTree>
    <p:extLst>
      <p:ext uri="{BB962C8B-B14F-4D97-AF65-F5344CB8AC3E}">
        <p14:creationId xmlns:p14="http://schemas.microsoft.com/office/powerpoint/2010/main" val="39199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7CCC53-B8C9-4F70-A6C9-D8BBC28CF7A1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KOPO_PROMOTION </a:t>
            </a:r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테이블에서</a:t>
            </a:r>
            <a:endParaRPr lang="en-US" altLang="ko-KR" sz="2400" b="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TARGETWEEK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컬럼에 대한 시작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,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종료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2</a:t>
            </a:r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개의</a:t>
            </a:r>
            <a:endParaRPr lang="en-US" altLang="ko-KR" sz="2400" b="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사용자 변수를 입력 받아 </a:t>
            </a:r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201501, 201503</a:t>
            </a:r>
          </a:p>
          <a:p>
            <a:pPr algn="ctr"/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사이 데이터를 조회하세요</a:t>
            </a:r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1767441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조회하기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B6D5855-7039-40C6-B551-6A33E3E8E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985701"/>
              </p:ext>
            </p:extLst>
          </p:nvPr>
        </p:nvGraphicFramePr>
        <p:xfrm>
          <a:off x="410424" y="1679472"/>
          <a:ext cx="358551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5512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182248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--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정렬하기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 리스트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KOPO_PRODUCT_VOLUME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WHERE 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조건절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 BY {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</a:t>
                      </a:r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리스트</a:t>
                      </a:r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3A662AD-5F72-4063-B1B4-C197F717555A}"/>
              </a:ext>
            </a:extLst>
          </p:cNvPr>
          <p:cNvSpPr txBox="1"/>
          <p:nvPr/>
        </p:nvSpPr>
        <p:spPr>
          <a:xfrm>
            <a:off x="395536" y="1347614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유형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1DF161-8CC9-4484-AC00-2D038482477A}"/>
              </a:ext>
            </a:extLst>
          </p:cNvPr>
          <p:cNvSpPr txBox="1"/>
          <p:nvPr/>
        </p:nvSpPr>
        <p:spPr>
          <a:xfrm>
            <a:off x="395536" y="3040390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실습예제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9">
            <a:extLst>
              <a:ext uri="{FF2B5EF4-FFF2-40B4-BE49-F238E27FC236}">
                <a16:creationId xmlns:a16="http://schemas.microsoft.com/office/drawing/2014/main" id="{B75D3849-08C4-4442-B65A-E79CD836BC98}"/>
              </a:ext>
            </a:extLst>
          </p:cNvPr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24" name="Picture 26" descr="그림2">
              <a:extLst>
                <a:ext uri="{FF2B5EF4-FFF2-40B4-BE49-F238E27FC236}">
                  <a16:creationId xmlns:a16="http://schemas.microsoft.com/office/drawing/2014/main" id="{CB181EDF-432B-490B-BEFB-8237A069C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978C57A-AA40-479C-99AE-BB78EFA0F8E4}"/>
                </a:ext>
              </a:extLst>
            </p:cNvPr>
            <p:cNvSpPr/>
            <p:nvPr/>
          </p:nvSpPr>
          <p:spPr>
            <a:xfrm>
              <a:off x="911746" y="2055249"/>
              <a:ext cx="176958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정렬하기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C374222-D6C7-4DF4-930B-7EAD2679F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364112"/>
              </p:ext>
            </p:extLst>
          </p:nvPr>
        </p:nvGraphicFramePr>
        <p:xfrm>
          <a:off x="410424" y="3435846"/>
          <a:ext cx="358551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5512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182248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--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정렬하기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REGIONID, PRODUCTGROUP, YEARWEEK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KOPO_PRODUCT_VOLUME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WHERE PRODUCTGROUP = 'ST0001'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AND YEARWEEK BETWEEN 201501 AND 201503</a:t>
                      </a:r>
                    </a:p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 BY YEARWEEK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F57CEBBA-5247-4F93-BCB8-FD0C3E0872DA}"/>
              </a:ext>
            </a:extLst>
          </p:cNvPr>
          <p:cNvSpPr/>
          <p:nvPr/>
        </p:nvSpPr>
        <p:spPr bwMode="auto">
          <a:xfrm>
            <a:off x="4427984" y="2140919"/>
            <a:ext cx="3986404" cy="861662"/>
          </a:xfrm>
          <a:prstGeom prst="wedgeRectCallout">
            <a:avLst>
              <a:gd name="adj1" fmla="val -65889"/>
              <a:gd name="adj2" fmla="val 140381"/>
            </a:avLst>
          </a:prstGeom>
          <a:solidFill>
            <a:srgbClr val="FFFF99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4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기본 값은 오름차순</a:t>
            </a:r>
            <a:endParaRPr lang="en-US" altLang="ko-KR" sz="1400" b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ASC[</a:t>
            </a:r>
            <a:r>
              <a:rPr lang="ko-KR" altLang="en-US" sz="14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오름차순</a:t>
            </a:r>
            <a:r>
              <a:rPr lang="en-US" altLang="ko-KR" sz="14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] / DESC [</a:t>
            </a:r>
            <a:r>
              <a:rPr lang="ko-KR" altLang="en-US" sz="14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내림차순</a:t>
            </a:r>
            <a:r>
              <a:rPr lang="en-US" altLang="ko-KR" sz="14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3904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조회하기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9">
            <a:extLst>
              <a:ext uri="{FF2B5EF4-FFF2-40B4-BE49-F238E27FC236}">
                <a16:creationId xmlns:a16="http://schemas.microsoft.com/office/drawing/2014/main" id="{B75D3849-08C4-4442-B65A-E79CD836BC98}"/>
              </a:ext>
            </a:extLst>
          </p:cNvPr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24" name="Picture 26" descr="그림2">
              <a:extLst>
                <a:ext uri="{FF2B5EF4-FFF2-40B4-BE49-F238E27FC236}">
                  <a16:creationId xmlns:a16="http://schemas.microsoft.com/office/drawing/2014/main" id="{CB181EDF-432B-490B-BEFB-8237A069C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978C57A-AA40-479C-99AE-BB78EFA0F8E4}"/>
                </a:ext>
              </a:extLst>
            </p:cNvPr>
            <p:cNvSpPr/>
            <p:nvPr/>
          </p:nvSpPr>
          <p:spPr>
            <a:xfrm>
              <a:off x="911746" y="2055249"/>
              <a:ext cx="176958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정렬하기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9875C34-B0CB-4378-B863-B2DCFE5E9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1491630"/>
            <a:ext cx="4536504" cy="300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25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7CCC53-B8C9-4F70-A6C9-D8BBC28CF7A1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KOPO_PRODUCT_VOLUME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테이블에서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지역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,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상품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,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주차 오름차순 형태로  조회되게 하세요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809210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조회하기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B6D5855-7039-40C6-B551-6A33E3E8E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901655"/>
              </p:ext>
            </p:extLst>
          </p:nvPr>
        </p:nvGraphicFramePr>
        <p:xfrm>
          <a:off x="410424" y="1679472"/>
          <a:ext cx="3585512" cy="1182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5512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182248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</a:t>
                      </a:r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#1}</a:t>
                      </a:r>
                    </a:p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UNION ALL / INTERSECT / MINUS</a:t>
                      </a:r>
                    </a:p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</a:t>
                      </a:r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#2}</a:t>
                      </a:r>
                      <a:endParaRPr lang="en-US" altLang="ko-KR" sz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3A662AD-5F72-4063-B1B4-C197F717555A}"/>
              </a:ext>
            </a:extLst>
          </p:cNvPr>
          <p:cNvSpPr txBox="1"/>
          <p:nvPr/>
        </p:nvSpPr>
        <p:spPr>
          <a:xfrm>
            <a:off x="395536" y="1347614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유형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1DF161-8CC9-4484-AC00-2D038482477A}"/>
              </a:ext>
            </a:extLst>
          </p:cNvPr>
          <p:cNvSpPr txBox="1"/>
          <p:nvPr/>
        </p:nvSpPr>
        <p:spPr>
          <a:xfrm>
            <a:off x="395536" y="3040390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실습예제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9">
            <a:extLst>
              <a:ext uri="{FF2B5EF4-FFF2-40B4-BE49-F238E27FC236}">
                <a16:creationId xmlns:a16="http://schemas.microsoft.com/office/drawing/2014/main" id="{B75D3849-08C4-4442-B65A-E79CD836BC98}"/>
              </a:ext>
            </a:extLst>
          </p:cNvPr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24" name="Picture 26" descr="그림2">
              <a:extLst>
                <a:ext uri="{FF2B5EF4-FFF2-40B4-BE49-F238E27FC236}">
                  <a16:creationId xmlns:a16="http://schemas.microsoft.com/office/drawing/2014/main" id="{CB181EDF-432B-490B-BEFB-8237A069C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978C57A-AA40-479C-99AE-BB78EFA0F8E4}"/>
                </a:ext>
              </a:extLst>
            </p:cNvPr>
            <p:cNvSpPr/>
            <p:nvPr/>
          </p:nvSpPr>
          <p:spPr>
            <a:xfrm>
              <a:off x="911746" y="2055249"/>
              <a:ext cx="588441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11.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집합 연산자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(UNION, INTERSECT, MINUS)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C374222-D6C7-4DF4-930B-7EAD2679F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139448"/>
              </p:ext>
            </p:extLst>
          </p:nvPr>
        </p:nvGraphicFramePr>
        <p:xfrm>
          <a:off x="410424" y="3435846"/>
          <a:ext cx="286543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432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182248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-- UNION (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합집합</a:t>
                      </a:r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>
                        <a:solidFill>
                          <a:srgbClr val="00B05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* 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KOPO_PRODUCT_VOLUME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WHERE PRODUCTGROUP = 'ST0001'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UNION (ALL)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* 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KOPO_PRODUCT_VOLUME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WHERE PRODUCTGROUP = 'ST0002'</a:t>
                      </a:r>
                      <a:endParaRPr lang="en-US" altLang="ko-KR" sz="1200">
                        <a:solidFill>
                          <a:srgbClr val="00B05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F57CEBBA-5247-4F93-BCB8-FD0C3E0872DA}"/>
              </a:ext>
            </a:extLst>
          </p:cNvPr>
          <p:cNvSpPr/>
          <p:nvPr/>
        </p:nvSpPr>
        <p:spPr bwMode="auto">
          <a:xfrm>
            <a:off x="4418269" y="1838096"/>
            <a:ext cx="3986404" cy="861662"/>
          </a:xfrm>
          <a:prstGeom prst="wedgeRectCallout">
            <a:avLst>
              <a:gd name="adj1" fmla="val -65889"/>
              <a:gd name="adj2" fmla="val 140381"/>
            </a:avLst>
          </a:prstGeom>
          <a:solidFill>
            <a:srgbClr val="FFFF99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4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기본 값은 오름차순</a:t>
            </a:r>
            <a:endParaRPr lang="en-US" altLang="ko-KR" sz="1400" b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ASC[</a:t>
            </a:r>
            <a:r>
              <a:rPr lang="ko-KR" altLang="en-US" sz="14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오름차순</a:t>
            </a:r>
            <a:r>
              <a:rPr lang="en-US" altLang="ko-KR" sz="14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] / DESC [</a:t>
            </a:r>
            <a:r>
              <a:rPr lang="ko-KR" altLang="en-US" sz="14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내림차순</a:t>
            </a:r>
            <a:r>
              <a:rPr lang="en-US" altLang="ko-KR" sz="14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]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F662313-0273-444E-B390-81E7A78C04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639504"/>
              </p:ext>
            </p:extLst>
          </p:nvPr>
        </p:nvGraphicFramePr>
        <p:xfrm>
          <a:off x="3347864" y="3435846"/>
          <a:ext cx="286543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432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182248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-- INTERSECT (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교집합</a:t>
                      </a:r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>
                        <a:solidFill>
                          <a:srgbClr val="00B05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YEARWEEK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KOPO_PRODUCT_VOLUME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WHERE PRODUCTGROUP = 'ST0001'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INTERSECT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YEARWEEK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KOPO_PRODUCT_VOLUME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WHERE PRODUCTGROUP = 'ST0002'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C6899D0-85D7-4226-8259-2ABB258E09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475221"/>
              </p:ext>
            </p:extLst>
          </p:nvPr>
        </p:nvGraphicFramePr>
        <p:xfrm>
          <a:off x="6285304" y="3435846"/>
          <a:ext cx="286543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432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182248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-- MINUS (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차집합</a:t>
                      </a:r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>
                        <a:solidFill>
                          <a:srgbClr val="00B05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YEARWEEK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KOPO_PRODUCT_VOLUME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WHERE PRODUCTGROUP = 'ST0001'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MINUS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YEARWEEK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KOPO_PRODUCT_VOLUME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WHERE PRODUCTGROUP = 'ST0002'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72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grpSp>
        <p:nvGrpSpPr>
          <p:cNvPr id="25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직사각형 28"/>
            <p:cNvSpPr/>
            <p:nvPr/>
          </p:nvSpPr>
          <p:spPr>
            <a:xfrm>
              <a:off x="911746" y="2055249"/>
              <a:ext cx="151659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기억합시다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1" name="그룹 52"/>
          <p:cNvGrpSpPr/>
          <p:nvPr/>
        </p:nvGrpSpPr>
        <p:grpSpPr>
          <a:xfrm>
            <a:off x="645209" y="1410156"/>
            <a:ext cx="7959239" cy="527603"/>
            <a:chOff x="1049186" y="1449928"/>
            <a:chExt cx="11971129" cy="690655"/>
          </a:xfrm>
        </p:grpSpPr>
        <p:sp>
          <p:nvSpPr>
            <p:cNvPr id="87" name="직사각형 86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8" name="그룹 65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90" name="그룹 76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92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4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1" name="TextBox 90"/>
              <p:cNvSpPr txBox="1"/>
              <p:nvPr/>
            </p:nvSpPr>
            <p:spPr bwMode="auto">
              <a:xfrm>
                <a:off x="1163065" y="4973818"/>
                <a:ext cx="944252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9" name="직사각형 88"/>
            <p:cNvSpPr/>
            <p:nvPr/>
          </p:nvSpPr>
          <p:spPr>
            <a:xfrm>
              <a:off x="2463248" y="1555083"/>
              <a:ext cx="4875532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오라클 서버에 접속할 수 있어야 한다</a:t>
              </a:r>
              <a:r>
                <a:rPr lang="en-US" altLang="ko-KR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en-US" altLang="ko-KR" sz="16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6" name="그룹 88"/>
          <p:cNvGrpSpPr/>
          <p:nvPr/>
        </p:nvGrpSpPr>
        <p:grpSpPr>
          <a:xfrm>
            <a:off x="645211" y="2095922"/>
            <a:ext cx="7959237" cy="527316"/>
            <a:chOff x="1049187" y="2349884"/>
            <a:chExt cx="11971129" cy="690279"/>
          </a:xfrm>
        </p:grpSpPr>
        <p:sp>
          <p:nvSpPr>
            <p:cNvPr id="79" name="직사각형 78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0" name="그룹 90"/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82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84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3" name="TextBox 82"/>
              <p:cNvSpPr txBox="1"/>
              <p:nvPr/>
            </p:nvSpPr>
            <p:spPr bwMode="auto">
              <a:xfrm>
                <a:off x="1163063" y="5529007"/>
                <a:ext cx="944251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1" name="직사각형 80"/>
            <p:cNvSpPr/>
            <p:nvPr/>
          </p:nvSpPr>
          <p:spPr>
            <a:xfrm>
              <a:off x="2463247" y="2458648"/>
              <a:ext cx="5885744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kern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SELECT </a:t>
              </a:r>
              <a:r>
                <a:rPr lang="ko-KR" altLang="en-US" sz="1600" kern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조건절을 활용하여 조회 할수 있는가</a:t>
              </a:r>
              <a:endParaRPr lang="ko-KR" altLang="en-US" sz="1600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7" name="그룹 97"/>
          <p:cNvGrpSpPr/>
          <p:nvPr/>
        </p:nvGrpSpPr>
        <p:grpSpPr>
          <a:xfrm>
            <a:off x="641117" y="2764770"/>
            <a:ext cx="7963331" cy="527497"/>
            <a:chOff x="1043031" y="3230975"/>
            <a:chExt cx="11977284" cy="690514"/>
          </a:xfrm>
        </p:grpSpPr>
        <p:sp>
          <p:nvSpPr>
            <p:cNvPr id="71" name="직사각형 70"/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2" name="그룹 99"/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74" name="그룹 77"/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76" name="모서리가 둥근 직사각형 69"/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7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8" name="자유형 28"/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5" name="TextBox 74"/>
              <p:cNvSpPr txBox="1"/>
              <p:nvPr/>
            </p:nvSpPr>
            <p:spPr bwMode="auto">
              <a:xfrm>
                <a:off x="1157400" y="6086331"/>
                <a:ext cx="944252" cy="341315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3" name="직사각형 72"/>
            <p:cNvSpPr/>
            <p:nvPr/>
          </p:nvSpPr>
          <p:spPr>
            <a:xfrm>
              <a:off x="2463250" y="3331568"/>
              <a:ext cx="7493882" cy="4431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kern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조건절에서 </a:t>
              </a:r>
              <a:r>
                <a:rPr lang="en-US" altLang="ko-KR" sz="1600" kern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LIKE, IN, BETWEEN </a:t>
              </a:r>
              <a:r>
                <a:rPr lang="ko-KR" altLang="en-US" sz="1600" kern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 할 수 있어야 한다</a:t>
              </a:r>
              <a:r>
                <a:rPr lang="en-US" altLang="ko-KR" sz="1600" kern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r>
                <a:rPr lang="ko-KR" altLang="en-US" sz="1600" kern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ko-KR" altLang="en-US" sz="1600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8" name="그룹 106"/>
          <p:cNvGrpSpPr/>
          <p:nvPr/>
        </p:nvGrpSpPr>
        <p:grpSpPr>
          <a:xfrm>
            <a:off x="645211" y="3442113"/>
            <a:ext cx="7959237" cy="527316"/>
            <a:chOff x="1049187" y="4115184"/>
            <a:chExt cx="11971129" cy="690279"/>
          </a:xfrm>
        </p:grpSpPr>
        <p:sp>
          <p:nvSpPr>
            <p:cNvPr id="63" name="직사각형 62"/>
            <p:cNvSpPr/>
            <p:nvPr/>
          </p:nvSpPr>
          <p:spPr>
            <a:xfrm>
              <a:off x="1678229" y="4168452"/>
              <a:ext cx="11342087" cy="6009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4" name="그룹 108"/>
            <p:cNvGrpSpPr/>
            <p:nvPr/>
          </p:nvGrpSpPr>
          <p:grpSpPr>
            <a:xfrm>
              <a:off x="1049187" y="4115184"/>
              <a:ext cx="1271321" cy="690279"/>
              <a:chOff x="977756" y="5443670"/>
              <a:chExt cx="1271321" cy="511997"/>
            </a:xfrm>
          </p:grpSpPr>
          <p:grpSp>
            <p:nvGrpSpPr>
              <p:cNvPr id="66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68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9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0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7" name="TextBox 66"/>
              <p:cNvSpPr txBox="1"/>
              <p:nvPr/>
            </p:nvSpPr>
            <p:spPr bwMode="auto">
              <a:xfrm>
                <a:off x="1163065" y="5529007"/>
                <a:ext cx="944251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2463247" y="4235135"/>
              <a:ext cx="6206409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NULL, NOT NULL </a:t>
              </a:r>
              <a:r>
                <a:rPr lang="ko-KR" altLang="en-US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값을 이해할 수 있어야 한다</a:t>
              </a:r>
              <a:r>
                <a:rPr lang="en-US" altLang="ko-KR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en-US" sz="16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5" name="그룹 106">
            <a:extLst>
              <a:ext uri="{FF2B5EF4-FFF2-40B4-BE49-F238E27FC236}">
                <a16:creationId xmlns:a16="http://schemas.microsoft.com/office/drawing/2014/main" id="{4B440A02-00D8-416D-804E-F3CD73EBAC1F}"/>
              </a:ext>
            </a:extLst>
          </p:cNvPr>
          <p:cNvGrpSpPr/>
          <p:nvPr/>
        </p:nvGrpSpPr>
        <p:grpSpPr>
          <a:xfrm>
            <a:off x="638081" y="4081560"/>
            <a:ext cx="7959237" cy="527316"/>
            <a:chOff x="1049187" y="4115184"/>
            <a:chExt cx="11971129" cy="690279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895D54C-00CF-4C12-B7AD-8ACDC4591E0E}"/>
                </a:ext>
              </a:extLst>
            </p:cNvPr>
            <p:cNvSpPr/>
            <p:nvPr/>
          </p:nvSpPr>
          <p:spPr>
            <a:xfrm>
              <a:off x="1678229" y="4168452"/>
              <a:ext cx="11342087" cy="6009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7" name="그룹 108">
              <a:extLst>
                <a:ext uri="{FF2B5EF4-FFF2-40B4-BE49-F238E27FC236}">
                  <a16:creationId xmlns:a16="http://schemas.microsoft.com/office/drawing/2014/main" id="{A9133FF2-60BB-4E88-AB20-72F171DD23EA}"/>
                </a:ext>
              </a:extLst>
            </p:cNvPr>
            <p:cNvGrpSpPr/>
            <p:nvPr/>
          </p:nvGrpSpPr>
          <p:grpSpPr>
            <a:xfrm>
              <a:off x="1049187" y="4115184"/>
              <a:ext cx="1271321" cy="690279"/>
              <a:chOff x="977756" y="5443670"/>
              <a:chExt cx="1271321" cy="511997"/>
            </a:xfrm>
          </p:grpSpPr>
          <p:grpSp>
            <p:nvGrpSpPr>
              <p:cNvPr id="49" name="그룹 73">
                <a:extLst>
                  <a:ext uri="{FF2B5EF4-FFF2-40B4-BE49-F238E27FC236}">
                    <a16:creationId xmlns:a16="http://schemas.microsoft.com/office/drawing/2014/main" id="{D3C1856D-9CB2-498F-A764-D62750379C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51" name="모서리가 둥근 직사각형 69">
                  <a:extLst>
                    <a:ext uri="{FF2B5EF4-FFF2-40B4-BE49-F238E27FC236}">
                      <a16:creationId xmlns:a16="http://schemas.microsoft.com/office/drawing/2014/main" id="{0BA2AE85-6429-493D-AF5E-E18993EF86D5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2" name="모서리가 둥근 직사각형 70">
                  <a:extLst>
                    <a:ext uri="{FF2B5EF4-FFF2-40B4-BE49-F238E27FC236}">
                      <a16:creationId xmlns:a16="http://schemas.microsoft.com/office/drawing/2014/main" id="{4B0B2EDA-58E3-4DBA-9BC8-61200C58E3EF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3" name="자유형 22">
                  <a:extLst>
                    <a:ext uri="{FF2B5EF4-FFF2-40B4-BE49-F238E27FC236}">
                      <a16:creationId xmlns:a16="http://schemas.microsoft.com/office/drawing/2014/main" id="{8B7F0E2D-F603-4B08-BE12-9CD6B62F716C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509DB4F-2EB6-442F-9160-BC0E1AADA253}"/>
                  </a:ext>
                </a:extLst>
              </p:cNvPr>
              <p:cNvSpPr txBox="1"/>
              <p:nvPr/>
            </p:nvSpPr>
            <p:spPr bwMode="auto">
              <a:xfrm>
                <a:off x="1163065" y="5529007"/>
                <a:ext cx="944251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sz="1600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5</a:t>
                </a:r>
                <a:endPara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D831D79-8147-4E97-A29A-1CD00F6FD69A}"/>
                </a:ext>
              </a:extLst>
            </p:cNvPr>
            <p:cNvSpPr/>
            <p:nvPr/>
          </p:nvSpPr>
          <p:spPr>
            <a:xfrm>
              <a:off x="2463247" y="4235136"/>
              <a:ext cx="7303414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ORDER BY </a:t>
              </a:r>
              <a:r>
                <a:rPr lang="ko-KR" altLang="en-US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활용하여 결과를 정렬할 수 있어야 한다</a:t>
              </a:r>
              <a:r>
                <a:rPr lang="en-US" altLang="ko-KR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r>
                <a:rPr lang="ko-KR" altLang="en-US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ㅌ</a:t>
              </a:r>
              <a:endParaRPr lang="ko-KR" altLang="en-US" sz="16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952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87" y="3444671"/>
            <a:ext cx="9143014" cy="1122095"/>
            <a:chOff x="-80254" y="3048223"/>
            <a:chExt cx="9920759" cy="1122095"/>
          </a:xfrm>
        </p:grpSpPr>
        <p:pic>
          <p:nvPicPr>
            <p:cNvPr id="12" name="그림 11" descr="1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/>
            <a:stretch/>
          </p:blipFill>
          <p:spPr>
            <a:xfrm>
              <a:off x="-80254" y="3048223"/>
              <a:ext cx="3385429" cy="1122095"/>
            </a:xfrm>
            <a:prstGeom prst="rect">
              <a:avLst/>
            </a:prstGeom>
          </p:spPr>
        </p:pic>
        <p:pic>
          <p:nvPicPr>
            <p:cNvPr id="13" name="그림 12" descr="16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512695" y="3048223"/>
              <a:ext cx="3327810" cy="1122095"/>
            </a:xfrm>
            <a:prstGeom prst="rect">
              <a:avLst/>
            </a:prstGeom>
          </p:spPr>
        </p:pic>
        <p:pic>
          <p:nvPicPr>
            <p:cNvPr id="14" name="그림 13" descr="16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-1318"/>
            <a:stretch/>
          </p:blipFill>
          <p:spPr>
            <a:xfrm flipH="1">
              <a:off x="3079983" y="3048223"/>
              <a:ext cx="4301894" cy="112209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9" b="26537"/>
          <a:stretch/>
        </p:blipFill>
        <p:spPr>
          <a:xfrm>
            <a:off x="987" y="966403"/>
            <a:ext cx="9143013" cy="30963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50050" y="1563638"/>
            <a:ext cx="61638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 시간에는</a:t>
            </a:r>
            <a:endParaRPr lang="en-US" altLang="ko-KR" sz="2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4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</a:t>
            </a:r>
            <a:r>
              <a:rPr lang="ko-KR" altLang="en-US" sz="24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많이 사용하는 함수를 알아보겠습니다</a:t>
            </a:r>
            <a:r>
              <a:rPr lang="en-US" altLang="ko-KR" sz="24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2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560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4029"/>
            <a:ext cx="6980962" cy="58350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무결성 제약조건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6" name="그룹 9"/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4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" name="직사각형 48"/>
            <p:cNvSpPr/>
            <p:nvPr/>
          </p:nvSpPr>
          <p:spPr>
            <a:xfrm>
              <a:off x="911746" y="2055249"/>
              <a:ext cx="410485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무결성 제약조건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참조 무결성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7E2E657-F22A-4FB7-BB3D-D2316BF776B5}"/>
              </a:ext>
            </a:extLst>
          </p:cNvPr>
          <p:cNvSpPr txBox="1"/>
          <p:nvPr/>
        </p:nvSpPr>
        <p:spPr>
          <a:xfrm>
            <a:off x="395536" y="1851670"/>
            <a:ext cx="32223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800" b="0"/>
              <a:t>RESTRICTED:</a:t>
            </a:r>
            <a:r>
              <a:rPr lang="ko-KR" altLang="en-US" sz="1800" b="0"/>
              <a:t> 삭제작업 중지</a:t>
            </a:r>
            <a:endParaRPr lang="en-US" altLang="ko-KR" sz="1800" b="0"/>
          </a:p>
          <a:p>
            <a:pPr marL="171450" indent="-171450">
              <a:buFontTx/>
              <a:buChar char="-"/>
            </a:pPr>
            <a:r>
              <a:rPr lang="en-US" altLang="ko-KR" sz="1800" b="0"/>
              <a:t>CASCADE:</a:t>
            </a:r>
            <a:r>
              <a:rPr lang="ko-KR" altLang="en-US" sz="1800" b="0"/>
              <a:t> 연쇄삭제</a:t>
            </a:r>
            <a:endParaRPr lang="en-US" altLang="ko-KR" sz="1800" b="0"/>
          </a:p>
          <a:p>
            <a:pPr marL="171450" indent="-171450">
              <a:buFontTx/>
              <a:buChar char="-"/>
            </a:pPr>
            <a:r>
              <a:rPr lang="en-US" altLang="ko-KR" sz="1800" b="0"/>
              <a:t>NULL </a:t>
            </a:r>
            <a:r>
              <a:rPr lang="ko-KR" altLang="en-US" sz="1800" b="0"/>
              <a:t>값 설정</a:t>
            </a:r>
            <a:endParaRPr lang="ko-KR" altLang="en-US" sz="1800" b="0" dirty="0"/>
          </a:p>
        </p:txBody>
      </p:sp>
      <p:sp>
        <p:nvSpPr>
          <p:cNvPr id="22" name="별: 꼭짓점 7개 21">
            <a:extLst>
              <a:ext uri="{FF2B5EF4-FFF2-40B4-BE49-F238E27FC236}">
                <a16:creationId xmlns:a16="http://schemas.microsoft.com/office/drawing/2014/main" id="{EC4C95ED-877B-4E65-BC78-0BAC70680088}"/>
              </a:ext>
            </a:extLst>
          </p:cNvPr>
          <p:cNvSpPr/>
          <p:nvPr/>
        </p:nvSpPr>
        <p:spPr bwMode="auto">
          <a:xfrm>
            <a:off x="3347864" y="1923678"/>
            <a:ext cx="5697895" cy="1903623"/>
          </a:xfrm>
          <a:prstGeom prst="star7">
            <a:avLst/>
          </a:prstGeom>
          <a:solidFill>
            <a:srgbClr val="FFC000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8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자식테이블에 </a:t>
            </a:r>
            <a:endParaRPr lang="en-US" altLang="ko-KR" sz="1800" b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8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이벤트 정보가 있는데</a:t>
            </a:r>
            <a:endParaRPr kumimoji="1" lang="en-US" altLang="ko-KR" sz="1800" b="0" i="0" u="none" strike="noStrike" cap="none" normalizeH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8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부모테이블 지우려고 시도함</a:t>
            </a:r>
            <a:endParaRPr kumimoji="1" lang="ko-KR" altLang="en-US" sz="18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331AD5-CA43-4E73-B615-61D4A4C0EA8E}"/>
              </a:ext>
            </a:extLst>
          </p:cNvPr>
          <p:cNvSpPr txBox="1"/>
          <p:nvPr/>
        </p:nvSpPr>
        <p:spPr>
          <a:xfrm>
            <a:off x="268844" y="3413342"/>
            <a:ext cx="28761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800" b="0"/>
              <a:t>RESTRICT → </a:t>
            </a:r>
            <a:r>
              <a:rPr lang="ko-KR" altLang="en-US" sz="1800" b="0"/>
              <a:t>기본설정임</a:t>
            </a:r>
            <a:endParaRPr lang="en-US" altLang="ko-KR" sz="1800" b="0"/>
          </a:p>
          <a:p>
            <a:pPr marL="171450" indent="-171450">
              <a:buFontTx/>
              <a:buChar char="-"/>
            </a:pPr>
            <a:r>
              <a:rPr lang="en-US" altLang="ko-KR" sz="1800" b="0"/>
              <a:t>ON DELETE CASCADE</a:t>
            </a:r>
          </a:p>
          <a:p>
            <a:pPr marL="171450" indent="-171450">
              <a:buFontTx/>
              <a:buChar char="-"/>
            </a:pPr>
            <a:r>
              <a:rPr lang="en-US" altLang="ko-KR" sz="1800" b="0"/>
              <a:t>ON</a:t>
            </a:r>
            <a:r>
              <a:rPr lang="ko-KR" altLang="en-US" sz="1800" b="0"/>
              <a:t> </a:t>
            </a:r>
            <a:r>
              <a:rPr lang="en-US" altLang="ko-KR" sz="1800" b="0"/>
              <a:t>DELETE</a:t>
            </a:r>
            <a:r>
              <a:rPr lang="ko-KR" altLang="en-US" sz="1800" b="0"/>
              <a:t> </a:t>
            </a:r>
            <a:r>
              <a:rPr lang="en-US" altLang="ko-KR" sz="1800" b="0"/>
              <a:t>SET</a:t>
            </a:r>
            <a:r>
              <a:rPr lang="ko-KR" altLang="en-US" sz="1800" b="0"/>
              <a:t> </a:t>
            </a:r>
            <a:r>
              <a:rPr lang="en-US" altLang="ko-KR" sz="1800" b="0"/>
              <a:t>NULL</a:t>
            </a:r>
            <a:endParaRPr lang="ko-KR" altLang="en-US" sz="1800" b="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A03F275-A871-47DF-B603-5E4E56CB51A3}"/>
              </a:ext>
            </a:extLst>
          </p:cNvPr>
          <p:cNvSpPr/>
          <p:nvPr/>
        </p:nvSpPr>
        <p:spPr>
          <a:xfrm>
            <a:off x="9396536" y="2252407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/>
              <a:t>ALTER TABLE KOPO_PRODUCT_VOLUME_FOREIGN</a:t>
            </a:r>
          </a:p>
          <a:p>
            <a:r>
              <a:rPr lang="ko-KR" altLang="en-US"/>
              <a:t>    DROP CONSTRAINT fk_kopo_product_volume_foreign;</a:t>
            </a:r>
          </a:p>
          <a:p>
            <a:endParaRPr lang="ko-KR" altLang="en-US"/>
          </a:p>
          <a:p>
            <a:r>
              <a:rPr lang="ko-KR" altLang="en-US"/>
              <a:t>ALTER TABLE KOPO_PRODUCT_VOLUME_FOREIGN</a:t>
            </a:r>
          </a:p>
          <a:p>
            <a:r>
              <a:rPr lang="ko-KR" altLang="en-US"/>
              <a:t>    ADD CONSTRAINT  fk_kopo_product_volume_foreign  FOREIGN KEY(EVENTID)     </a:t>
            </a:r>
          </a:p>
          <a:p>
            <a:r>
              <a:rPr lang="ko-KR" altLang="en-US"/>
              <a:t>    REFERENCES KOPO_EVENT_INFO_FOREIGN (EVENTID) on delete cascade;</a:t>
            </a:r>
          </a:p>
        </p:txBody>
      </p:sp>
    </p:spTree>
    <p:extLst>
      <p:ext uri="{BB962C8B-B14F-4D97-AF65-F5344CB8AC3E}">
        <p14:creationId xmlns:p14="http://schemas.microsoft.com/office/powerpoint/2010/main" val="8498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4029"/>
            <a:ext cx="6980962" cy="58350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무결성 제약조건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6" name="그룹 9"/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4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" name="직사각형 48"/>
            <p:cNvSpPr/>
            <p:nvPr/>
          </p:nvSpPr>
          <p:spPr>
            <a:xfrm>
              <a:off x="911746" y="2055249"/>
              <a:ext cx="29956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무결성 제약조건 정리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C879F87F-7425-4485-8BDD-EDF34D035A5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8070" y="1491630"/>
          <a:ext cx="8051096" cy="3151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626">
                  <a:extLst>
                    <a:ext uri="{9D8B030D-6E8A-4147-A177-3AD203B41FA5}">
                      <a16:colId xmlns:a16="http://schemas.microsoft.com/office/drawing/2014/main" val="394179459"/>
                    </a:ext>
                  </a:extLst>
                </a:gridCol>
                <a:gridCol w="2284490">
                  <a:extLst>
                    <a:ext uri="{9D8B030D-6E8A-4147-A177-3AD203B41FA5}">
                      <a16:colId xmlns:a16="http://schemas.microsoft.com/office/drawing/2014/main" val="2262598779"/>
                    </a:ext>
                  </a:extLst>
                </a:gridCol>
                <a:gridCol w="2284490">
                  <a:extLst>
                    <a:ext uri="{9D8B030D-6E8A-4147-A177-3AD203B41FA5}">
                      <a16:colId xmlns:a16="http://schemas.microsoft.com/office/drawing/2014/main" val="2429367162"/>
                    </a:ext>
                  </a:extLst>
                </a:gridCol>
                <a:gridCol w="2284490">
                  <a:extLst>
                    <a:ext uri="{9D8B030D-6E8A-4147-A177-3AD203B41FA5}">
                      <a16:colId xmlns:a16="http://schemas.microsoft.com/office/drawing/2014/main" val="2033448726"/>
                    </a:ext>
                  </a:extLst>
                </a:gridCol>
              </a:tblGrid>
              <a:tr h="21129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행사비용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053876"/>
                  </a:ext>
                </a:extLst>
              </a:tr>
              <a:tr h="2112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FFF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도메인 무결성 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개체 무결성 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참조 무결성 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120063"/>
                  </a:ext>
                </a:extLst>
              </a:tr>
              <a:tr h="490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제약대상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튜플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 </a:t>
                      </a:r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튜플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055294"/>
                  </a:ext>
                </a:extLst>
              </a:tr>
              <a:tr h="490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공용어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도메인 제약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(Domain Constraint)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기본키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제약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(Primary Key Constraint)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외래키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제약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(Foreign Key Constraint)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9724914"/>
                  </a:ext>
                </a:extLst>
              </a:tr>
              <a:tr h="490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기본키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외래키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116579"/>
                  </a:ext>
                </a:extLst>
              </a:tr>
              <a:tr h="490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 허용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허용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허용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837098"/>
                  </a:ext>
                </a:extLst>
              </a:tr>
              <a:tr h="4930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 삽입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수정시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튜플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삽입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시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좌동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부모 릴레이션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튜플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 확인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800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067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Samsung SDS 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_Samsung SDS ">
      <a:majorFont>
        <a:latin typeface="HY견고딕"/>
        <a:ea typeface="HY견고딕"/>
        <a:cs typeface="HY견고딕"/>
      </a:majorFont>
      <a:minorFont>
        <a:latin typeface="HY견고딕"/>
        <a:ea typeface="HY견고딕"/>
        <a:cs typeface="HY견고딕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 w="952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2000" tIns="72000" rIns="72000" bIns="72000" numCol="1" rtlCol="0" anchor="t" anchorCtr="0" compatLnSpc="1">
        <a:prstTxWarp prst="textNoShape">
          <a:avLst/>
        </a:prstTxWarp>
        <a:noAutofit/>
      </a:bodyPr>
      <a:lstStyle>
        <a:defPPr marL="228600" marR="0" indent="-22860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tabLst/>
          <a:defRPr kumimoji="1" sz="1000" b="0" i="0" u="none" strike="noStrike" cap="none" normalizeH="0" dirty="0" smtClean="0">
            <a:ln>
              <a:noFill/>
            </a:ln>
            <a:solidFill>
              <a:schemeClr val="tx1">
                <a:lumMod val="75000"/>
              </a:schemeClr>
            </a:solidFill>
            <a:effectLst/>
            <a:latin typeface="돋움" pitchFamily="50" charset="-127"/>
            <a:ea typeface="돋움" pitchFamily="50" charset="-127"/>
            <a:cs typeface="HY견고딕" pitchFamily="18" charset="-127"/>
          </a:defRPr>
        </a:defPPr>
      </a:lstStyle>
    </a:spDef>
    <a:lnDef>
      <a:spPr bwMode="auto">
        <a:noFill/>
        <a:ln w="1587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b="0" dirty="0" smtClean="0">
            <a:latin typeface="돋움" pitchFamily="50" charset="-127"/>
            <a:ea typeface="돋움" pitchFamily="50" charset="-127"/>
          </a:defRPr>
        </a:defPPr>
      </a:lstStyle>
    </a:txDef>
  </a:objectDefaults>
  <a:extraClrSchemeLst>
    <a:extraClrScheme>
      <a:clrScheme name="2_Samsung SDS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amsung SDS 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74925</TotalTime>
  <Words>3350</Words>
  <Application>Microsoft Office PowerPoint</Application>
  <PresentationFormat>화면 슬라이드 쇼(16:9)</PresentationFormat>
  <Paragraphs>954</Paragraphs>
  <Slides>76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88" baseType="lpstr">
      <vt:lpstr>굴림</vt:lpstr>
      <vt:lpstr>HY헤드라인M</vt:lpstr>
      <vt:lpstr>HY울릉도M</vt:lpstr>
      <vt:lpstr>Wingdings</vt:lpstr>
      <vt:lpstr>나눔바른고딕</vt:lpstr>
      <vt:lpstr>맑은 고딕</vt:lpstr>
      <vt:lpstr>돋움</vt:lpstr>
      <vt:lpstr>Arial</vt:lpstr>
      <vt:lpstr>Times New Roman</vt:lpstr>
      <vt:lpstr>HY견고딕</vt:lpstr>
      <vt:lpstr>MS PGothic</vt:lpstr>
      <vt:lpstr>2_Samsung SDS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 SDS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프레젠테이션</dc:creator>
  <cp:lastModifiedBy>임태현</cp:lastModifiedBy>
  <cp:revision>9753</cp:revision>
  <dcterms:created xsi:type="dcterms:W3CDTF">2008-04-23T04:36:31Z</dcterms:created>
  <dcterms:modified xsi:type="dcterms:W3CDTF">2019-05-21T01:56:34Z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D:\Samsung Virtual Data Tool-Sender\SSA-AJP 6차 현장적용과제계획서_김효관_함장호.pptx</vt:lpwstr>
  </property>
</Properties>
</file>